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15" r:id="rId4"/>
  </p:sldMasterIdLst>
  <p:notesMasterIdLst>
    <p:notesMasterId r:id="rId28"/>
  </p:notesMasterIdLst>
  <p:sldIdLst>
    <p:sldId id="257" r:id="rId5"/>
    <p:sldId id="333" r:id="rId6"/>
    <p:sldId id="258" r:id="rId7"/>
    <p:sldId id="337" r:id="rId8"/>
    <p:sldId id="317" r:id="rId9"/>
    <p:sldId id="290" r:id="rId10"/>
    <p:sldId id="336" r:id="rId11"/>
    <p:sldId id="308" r:id="rId12"/>
    <p:sldId id="334" r:id="rId13"/>
    <p:sldId id="324" r:id="rId14"/>
    <p:sldId id="332" r:id="rId15"/>
    <p:sldId id="302" r:id="rId16"/>
    <p:sldId id="328" r:id="rId17"/>
    <p:sldId id="303" r:id="rId18"/>
    <p:sldId id="335" r:id="rId19"/>
    <p:sldId id="318" r:id="rId20"/>
    <p:sldId id="319" r:id="rId21"/>
    <p:sldId id="300" r:id="rId22"/>
    <p:sldId id="304" r:id="rId23"/>
    <p:sldId id="320" r:id="rId24"/>
    <p:sldId id="294" r:id="rId25"/>
    <p:sldId id="327" r:id="rId26"/>
    <p:sldId id="298" r:id="rId27"/>
  </p:sldIdLst>
  <p:sldSz cx="9144000" cy="5143500" type="screen16x9"/>
  <p:notesSz cx="6858000" cy="9144000"/>
  <p:embeddedFontLst>
    <p:embeddedFont>
      <p:font typeface="Inter" panose="020B0604020202020204" charset="0"/>
      <p:regular r:id="rId29"/>
      <p:bold r:id="rId30"/>
    </p:embeddedFont>
    <p:embeddedFont>
      <p:font typeface="Inter Medium" panose="020B0604020202020204" charset="0"/>
      <p:regular r:id="rId31"/>
      <p:bold r:id="rId32"/>
    </p:embeddedFont>
    <p:embeddedFont>
      <p:font typeface="Work Sans" panose="020B0604020202020204" charset="0"/>
      <p:regular r:id="rId33"/>
      <p:bold r:id="rId34"/>
      <p:italic r:id="rId35"/>
      <p:boldItalic r:id="rId36"/>
    </p:embeddedFont>
    <p:embeddedFont>
      <p:font typeface="Work Sans ExtraBold" panose="020B0604020202020204" charset="0"/>
      <p:bold r:id="rId37"/>
      <p:boldItalic r:id="rId38"/>
    </p:embeddedFont>
    <p:embeddedFont>
      <p:font typeface="Work Sans Medium" panose="020B0604020202020204" charset="0"/>
      <p:regular r:id="rId39"/>
      <p:bold r:id="rId40"/>
      <p:italic r:id="rId41"/>
      <p:boldItalic r:id="rId42"/>
    </p:embeddedFont>
    <p:embeddedFont>
      <p:font typeface="Work Sans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4932E"/>
    <a:srgbClr val="FFFFFF"/>
    <a:srgbClr val="F06633"/>
    <a:srgbClr val="F2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20822369904675"/>
          <c:y val="8.5077876402612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45740824339494"/>
          <c:y val="0.24279988196920035"/>
          <c:w val="0.38034204656093501"/>
          <c:h val="0.5864475121818950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-0.18784506128453718"/>
                  <c:y val="7.9040717042794029E-2"/>
                </c:manualLayout>
              </c:layout>
              <c:tx>
                <c:rich>
                  <a:bodyPr/>
                  <a:lstStyle/>
                  <a:p>
                    <a:fld id="{3CA38D52-A217-421A-9E4E-543166AD73BF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0.17885771284289168"/>
                  <c:y val="-2.6172210869540941E-2"/>
                </c:manualLayout>
              </c:layout>
              <c:tx>
                <c:rich>
                  <a:bodyPr/>
                  <a:lstStyle/>
                  <a:p>
                    <a:fld id="{CB1B8D5D-49F6-450F-AE85-BD229A4B1B0F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Senior Citizen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EF-469C-9E18-5363D247755E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2EF-469C-9E18-5363D247755E}"/>
              </c:ext>
            </c:extLst>
          </c:dPt>
          <c:dLbls>
            <c:dLbl>
              <c:idx val="0"/>
              <c:layout>
                <c:manualLayout>
                  <c:x val="-6.5982789834155495E-3"/>
                  <c:y val="1.6116669203944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EF-469C-9E18-5363D247755E}"/>
                </c:ext>
              </c:extLst>
            </c:dLbl>
            <c:dLbl>
              <c:idx val="1"/>
              <c:layout>
                <c:manualLayout>
                  <c:x val="0.14848978081457911"/>
                  <c:y val="-0.17857182485594106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2EF-469C-9E18-5363D24775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0.16200000000000001</c:v>
                </c:pt>
                <c:pt idx="1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EF-469C-9E18-5363D2477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456990099153404"/>
          <c:y val="0.48840031137231193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5823186501577161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Partner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86-4DDE-BBD3-207B5D568312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86-4DDE-BBD3-207B5D568312}"/>
              </c:ext>
            </c:extLst>
          </c:dPt>
          <c:dLbls>
            <c:dLbl>
              <c:idx val="0"/>
              <c:layout>
                <c:manualLayout>
                  <c:x val="-1.7595506837421448E-2"/>
                  <c:y val="-0.1811696124977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86-4DDE-BBD3-207B5D568312}"/>
                </c:ext>
              </c:extLst>
            </c:dLbl>
            <c:dLbl>
              <c:idx val="1"/>
              <c:layout>
                <c:manualLayout>
                  <c:x val="0.15948729731352382"/>
                  <c:y val="7.4409550342621252E-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686-4DDE-BBD3-207B5D5683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0.51700000000000002</c:v>
                </c:pt>
                <c:pt idx="1">
                  <c:v>0.48299999999999998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86-4DDE-BBD3-207B5D568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9224763195692032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Dependents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CE-4660-98E6-45DB62ADE97A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CE-4660-98E6-45DB62ADE97A}"/>
              </c:ext>
            </c:extLst>
          </c:dPt>
          <c:dLbls>
            <c:dLbl>
              <c:idx val="0"/>
              <c:layout>
                <c:manualLayout>
                  <c:x val="-0.18622188021004116"/>
                  <c:y val="-9.0981598005566724E-2"/>
                </c:manualLayout>
              </c:layout>
              <c:tx>
                <c:rich>
                  <a:bodyPr/>
                  <a:lstStyle/>
                  <a:p>
                    <a:fld id="{99945947-7B85-409A-A0CB-60FE58D7E91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CE-4660-98E6-45DB62ADE97A}"/>
                </c:ext>
              </c:extLst>
            </c:dLbl>
            <c:dLbl>
              <c:idx val="1"/>
              <c:layout>
                <c:manualLayout>
                  <c:x val="0.13382676223508166"/>
                  <c:y val="0.1370862258668280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ECE-4660-98E6-45DB62ADE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0.70199999999999996</c:v>
                </c:pt>
                <c:pt idx="1">
                  <c:v>0.29799999999999999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E-4660-98E6-45DB62ADE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061657486859941"/>
          <c:y val="8.4899756927889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3671188680028"/>
          <c:y val="0.20047396793434547"/>
          <c:w val="0.64732657622639944"/>
          <c:h val="0.6590386606657467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 Churn</c:v>
                </c:pt>
              </c:strCache>
            </c:strRef>
          </c:tx>
          <c:spPr>
            <a:solidFill>
              <a:srgbClr val="F06633"/>
            </a:solidFill>
          </c:spPr>
          <c:dPt>
            <c:idx val="0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A-4D40-8693-67B349701CA1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A-4D40-8693-67B349701CA1}"/>
              </c:ext>
            </c:extLst>
          </c:dPt>
          <c:dLbls>
            <c:dLbl>
              <c:idx val="0"/>
              <c:layout>
                <c:manualLayout>
                  <c:x val="-0.22686059052340024"/>
                  <c:y val="0.182926028579893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57C392-A31B-4A90-A7E7-47C7460F820F}" type="VALUE">
                      <a:rPr lang="en-US" sz="20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48907088255352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4BA-4D40-8693-67B349701CA1}"/>
                </c:ext>
              </c:extLst>
            </c:dLbl>
            <c:dLbl>
              <c:idx val="1"/>
              <c:layout>
                <c:manualLayout>
                  <c:x val="0.23004192295434767"/>
                  <c:y val="-0.196474415830700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34E14D-39E5-4F61-AB2A-F769881B401D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53257348125144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BA-4D40-8693-67B349701C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0.26579999999999998</c:v>
                </c:pt>
                <c:pt idx="1">
                  <c:v>0.73419999999999996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A-4D40-8693-67B349701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CC33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1536889384670523E-3"/>
                  <c:y val="0.10429187765413077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9884728"/>
        <c:axId val="649891616"/>
      </c:bar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00045478955728"/>
          <c:y val="2.1097581158592678E-2"/>
          <c:w val="0.82706169108837468"/>
          <c:h val="0.83419164953264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E-4A92-8608-03765647E7B9}"/>
              </c:ext>
            </c:extLst>
          </c:dPt>
          <c:dPt>
            <c:idx val="2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4E-4A92-8608-03765647E7B9}"/>
              </c:ext>
            </c:extLst>
          </c:dPt>
          <c:dPt>
            <c:idx val="3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4E-4A92-8608-03765647E7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4E-4A92-8608-03765647E7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759389841267692E-2"/>
                  <c:y val="-9.46781910650625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E-4A92-8608-03765647E7B9}"/>
                </c:ext>
              </c:extLst>
            </c:dLbl>
            <c:dLbl>
              <c:idx val="1"/>
              <c:layout>
                <c:manualLayout>
                  <c:x val="3.7932316402112823E-2"/>
                  <c:y val="-4.73390955325312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E-4A92-8608-03765647E7B9}"/>
                </c:ext>
              </c:extLst>
            </c:dLbl>
            <c:dLbl>
              <c:idx val="2"/>
              <c:layout>
                <c:manualLayout>
                  <c:x val="5.5634064056432134E-2"/>
                  <c:y val="-2.52475176173500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4E-4A92-8608-03765647E7B9}"/>
                </c:ext>
              </c:extLst>
            </c:dLbl>
            <c:dLbl>
              <c:idx val="3"/>
              <c:layout>
                <c:manualLayout>
                  <c:x val="2.528821093474188E-2"/>
                  <c:y val="-2.84034573195187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44E-4A92-8608-03765647E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2.3E-2</c:v>
                </c:pt>
                <c:pt idx="1">
                  <c:v>4.7E-2</c:v>
                </c:pt>
                <c:pt idx="2">
                  <c:v>8.1000000000000003E-2</c:v>
                </c:pt>
                <c:pt idx="3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44E-4A92-8608-03765647E7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2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8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45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94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86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3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8405" y="622753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175" y="622752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84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5503" y="940672"/>
            <a:ext cx="8628497" cy="2246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8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765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1545637"/>
            <a:ext cx="3142700" cy="129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5827078" y="2446306"/>
            <a:ext cx="3316922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3043257" y="1329613"/>
            <a:ext cx="2900335" cy="2281163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52443" y="1421672"/>
            <a:ext cx="2699434" cy="159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335837" y="2445320"/>
            <a:ext cx="784136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35223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81720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3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2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69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84570" y="1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4570" y="3906077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562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39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579396" y="1536946"/>
            <a:ext cx="1687012" cy="2965679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Your Picture Here</a:t>
              </a:r>
              <a:endParaRPr lang="ko-KR" altLang="en-US" sz="9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3382" y="0"/>
            <a:ext cx="4954202" cy="5149793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147" y="1809746"/>
            <a:ext cx="1438922" cy="238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596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2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369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81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818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832715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030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.png"/><Relationship Id="rId11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EA4-9737-4A9C-BAF4-AB72DED7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2" b="4212"/>
          <a:stretch/>
        </p:blipFill>
        <p:spPr>
          <a:xfrm>
            <a:off x="-1" y="2171269"/>
            <a:ext cx="9180183" cy="2972231"/>
          </a:xfrm>
          <a:prstGeom prst="rect">
            <a:avLst/>
          </a:prstGeom>
        </p:spPr>
      </p:pic>
      <p:sp>
        <p:nvSpPr>
          <p:cNvPr id="7" name="Google Shape;258;p63">
            <a:extLst>
              <a:ext uri="{FF2B5EF4-FFF2-40B4-BE49-F238E27FC236}">
                <a16:creationId xmlns:a16="http://schemas.microsoft.com/office/drawing/2014/main" id="{910901A0-66FA-4CCB-8719-FEA91833925C}"/>
              </a:ext>
            </a:extLst>
          </p:cNvPr>
          <p:cNvSpPr txBox="1"/>
          <p:nvPr/>
        </p:nvSpPr>
        <p:spPr>
          <a:xfrm>
            <a:off x="2382928" y="1019307"/>
            <a:ext cx="4414324" cy="11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$0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$60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$61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$90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$91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$120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1774"/>
              </p:ext>
            </p:extLst>
          </p:nvPr>
        </p:nvGraphicFramePr>
        <p:xfrm>
          <a:off x="410379" y="961286"/>
          <a:ext cx="5022103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E5AE0-194F-4A37-9B61-019D4C691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7133EAE-4B90-4062-9A76-D074A2AE0B63}"/>
              </a:ext>
            </a:extLst>
          </p:cNvPr>
          <p:cNvGrpSpPr/>
          <p:nvPr/>
        </p:nvGrpSpPr>
        <p:grpSpPr>
          <a:xfrm>
            <a:off x="359499" y="844212"/>
            <a:ext cx="3966027" cy="3201070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870E32-97F4-4265-9A40-DBF164C84D9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A2AD0-CC14-4BC7-96C4-FF120B30397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A0CA3B-6D9B-4CC9-9BE3-90A4CAEE4B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7C8DA-BD80-441F-A334-D49C2C7749F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4F8F43-3CBD-4BAE-8C15-BAD5A0F111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F0A58D-EDA4-4E16-9401-1017DBE7870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9956C-6FA5-41D5-8997-5F3B5153A057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EFF30A-C44B-4979-95BF-2DB100ACAFB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1234F2D-D0C9-4BF0-A49D-3619497A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4"/>
          <a:stretch/>
        </p:blipFill>
        <p:spPr>
          <a:xfrm>
            <a:off x="504377" y="1073851"/>
            <a:ext cx="3636018" cy="2155808"/>
          </a:xfrm>
          <a:prstGeom prst="rect">
            <a:avLst/>
          </a:prstGeom>
        </p:spPr>
      </p:pic>
      <p:grpSp>
        <p:nvGrpSpPr>
          <p:cNvPr id="31" name="Graphic 14">
            <a:extLst>
              <a:ext uri="{FF2B5EF4-FFF2-40B4-BE49-F238E27FC236}">
                <a16:creationId xmlns:a16="http://schemas.microsoft.com/office/drawing/2014/main" id="{ED024964-456F-42B8-A18A-560D540ACC01}"/>
              </a:ext>
            </a:extLst>
          </p:cNvPr>
          <p:cNvGrpSpPr/>
          <p:nvPr/>
        </p:nvGrpSpPr>
        <p:grpSpPr>
          <a:xfrm>
            <a:off x="4798421" y="849716"/>
            <a:ext cx="3966027" cy="3201070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17FAD-396F-4B5F-8AD8-F73BB244ED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9DB81D-8190-436A-A400-94DD5856C41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85A36B-F88F-4A0D-8CF2-A6B2C8CFF8F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C0C86-6D55-433A-A7F4-9120679A581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FD5236-2241-4F9D-9444-41AC867130A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7F1C5-2D93-426D-85B1-0653C85EA70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7778EA-4A55-4895-82AD-AFA169ECC723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135931-C7C6-47AA-B62B-F8D12E57952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DB69693-702D-4537-AB85-3B259E5EC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09"/>
          <a:stretch/>
        </p:blipFill>
        <p:spPr>
          <a:xfrm>
            <a:off x="5026052" y="969167"/>
            <a:ext cx="3316451" cy="2321577"/>
          </a:xfrm>
          <a:prstGeom prst="rect">
            <a:avLst/>
          </a:prstGeom>
        </p:spPr>
      </p:pic>
      <p:sp>
        <p:nvSpPr>
          <p:cNvPr id="41" name="Google Shape;286;p66">
            <a:extLst>
              <a:ext uri="{FF2B5EF4-FFF2-40B4-BE49-F238E27FC236}">
                <a16:creationId xmlns:a16="http://schemas.microsoft.com/office/drawing/2014/main" id="{403D277B-DCC1-44BD-8145-B368C7761C2A}"/>
              </a:ext>
            </a:extLst>
          </p:cNvPr>
          <p:cNvSpPr txBox="1"/>
          <p:nvPr/>
        </p:nvSpPr>
        <p:spPr>
          <a:xfrm>
            <a:off x="4915594" y="4191052"/>
            <a:ext cx="3720254" cy="96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Improvement on DSL to reduce churn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286;p66">
            <a:extLst>
              <a:ext uri="{FF2B5EF4-FFF2-40B4-BE49-F238E27FC236}">
                <a16:creationId xmlns:a16="http://schemas.microsoft.com/office/drawing/2014/main" id="{11CD3430-9369-4D1F-BC66-D7593B7AF277}"/>
              </a:ext>
            </a:extLst>
          </p:cNvPr>
          <p:cNvSpPr txBox="1"/>
          <p:nvPr/>
        </p:nvSpPr>
        <p:spPr>
          <a:xfrm>
            <a:off x="569481" y="4191052"/>
            <a:ext cx="3710766" cy="8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sp>
        <p:nvSpPr>
          <p:cNvPr id="43" name="Google Shape;285;p66">
            <a:extLst>
              <a:ext uri="{FF2B5EF4-FFF2-40B4-BE49-F238E27FC236}">
                <a16:creationId xmlns:a16="http://schemas.microsoft.com/office/drawing/2014/main" id="{0276635D-5F16-4825-A4DB-4AFDA2B738AB}"/>
              </a:ext>
            </a:extLst>
          </p:cNvPr>
          <p:cNvSpPr txBox="1"/>
          <p:nvPr/>
        </p:nvSpPr>
        <p:spPr>
          <a:xfrm>
            <a:off x="5194307" y="477723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Google Shape;285;p66">
            <a:extLst>
              <a:ext uri="{FF2B5EF4-FFF2-40B4-BE49-F238E27FC236}">
                <a16:creationId xmlns:a16="http://schemas.microsoft.com/office/drawing/2014/main" id="{FFE21370-B66E-4BCA-8FBA-15141ED0C3E7}"/>
              </a:ext>
            </a:extLst>
          </p:cNvPr>
          <p:cNvSpPr txBox="1"/>
          <p:nvPr/>
        </p:nvSpPr>
        <p:spPr>
          <a:xfrm>
            <a:off x="440267" y="427891"/>
            <a:ext cx="3206029" cy="5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5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459" y="1687778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98146" y="1687778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75332"/>
            <a:ext cx="3203989" cy="1520839"/>
            <a:chOff x="695471" y="1122897"/>
            <a:chExt cx="3553283" cy="15091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22897"/>
              <a:ext cx="3553283" cy="1509120"/>
              <a:chOff x="630878" y="1144077"/>
              <a:chExt cx="5543181" cy="229822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2" y="1144077"/>
                <a:ext cx="5541077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 Baseline precision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4572000" y="2755187"/>
            <a:ext cx="3841727" cy="230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>
            <a:cxnSpLocks/>
          </p:cNvCxnSpPr>
          <p:nvPr/>
        </p:nvCxnSpPr>
        <p:spPr>
          <a:xfrm>
            <a:off x="4028657" y="3874653"/>
            <a:ext cx="45021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B94BCB56-D182-48A2-AD54-534103D2B043}"/>
              </a:ext>
            </a:extLst>
          </p:cNvPr>
          <p:cNvCxnSpPr>
            <a:cxnSpLocks/>
          </p:cNvCxnSpPr>
          <p:nvPr/>
        </p:nvCxnSpPr>
        <p:spPr>
          <a:xfrm>
            <a:off x="6178901" y="4596111"/>
            <a:ext cx="438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A3B05C65-496F-409C-AA44-2AFC5D0C54DB}"/>
              </a:ext>
            </a:extLst>
          </p:cNvPr>
          <p:cNvSpPr txBox="1"/>
          <p:nvPr/>
        </p:nvSpPr>
        <p:spPr>
          <a:xfrm>
            <a:off x="5221423" y="4673594"/>
            <a:ext cx="1533636" cy="2636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Crosval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79.3%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10" grpId="0" animBg="1"/>
      <p:bldP spid="216" grpId="0" animBg="1"/>
      <p:bldP spid="218" grpId="0" animBg="1"/>
      <p:bldP spid="2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1119418" y="1610287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610287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97B7EE-E44F-43EB-BA82-F2723CB37BFD}"/>
              </a:ext>
            </a:extLst>
          </p:cNvPr>
          <p:cNvGrpSpPr/>
          <p:nvPr/>
        </p:nvGrpSpPr>
        <p:grpSpPr>
          <a:xfrm>
            <a:off x="898012" y="1177192"/>
            <a:ext cx="2283963" cy="3501857"/>
            <a:chOff x="898012" y="1177192"/>
            <a:chExt cx="2283963" cy="35018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7ACDD3-C88E-4120-92E3-10A07AF5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12" y="1177192"/>
              <a:ext cx="2080112" cy="1387418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C1FA02-173F-4C14-9C7B-E19753CB0880}"/>
                </a:ext>
              </a:extLst>
            </p:cNvPr>
            <p:cNvGrpSpPr/>
            <p:nvPr/>
          </p:nvGrpSpPr>
          <p:grpSpPr>
            <a:xfrm>
              <a:off x="898012" y="2594925"/>
              <a:ext cx="2283963" cy="2084124"/>
              <a:chOff x="2003550" y="1502880"/>
              <a:chExt cx="2283963" cy="20841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C10DBE3-A0B8-4A60-A5BE-E56C79069A93}"/>
                  </a:ext>
                </a:extLst>
              </p:cNvPr>
              <p:cNvSpPr/>
              <p:nvPr/>
            </p:nvSpPr>
            <p:spPr>
              <a:xfrm>
                <a:off x="2028913" y="150288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82CF72-6F44-41D6-82CB-6F0D5F3BDF32}"/>
                  </a:ext>
                </a:extLst>
              </p:cNvPr>
              <p:cNvSpPr/>
              <p:nvPr/>
            </p:nvSpPr>
            <p:spPr>
              <a:xfrm>
                <a:off x="2051720" y="351499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A63A1-707F-4A46-8245-1B5247CE79FB}"/>
                  </a:ext>
                </a:extLst>
              </p:cNvPr>
              <p:cNvGrpSpPr/>
              <p:nvPr/>
            </p:nvGrpSpPr>
            <p:grpSpPr>
              <a:xfrm>
                <a:off x="2003550" y="1636482"/>
                <a:ext cx="2283963" cy="1373820"/>
                <a:chOff x="2048168" y="1161762"/>
                <a:chExt cx="3224288" cy="1373820"/>
              </a:xfrm>
            </p:grpSpPr>
            <p:sp>
              <p:nvSpPr>
                <p:cNvPr id="54" name="TextBox 10">
                  <a:extLst>
                    <a:ext uri="{FF2B5EF4-FFF2-40B4-BE49-F238E27FC236}">
                      <a16:creationId xmlns:a16="http://schemas.microsoft.com/office/drawing/2014/main" id="{0A063F43-7050-4788-814A-E3150FAA7231}"/>
                    </a:ext>
                  </a:extLst>
                </p:cNvPr>
                <p:cNvSpPr txBox="1"/>
                <p:nvPr/>
              </p:nvSpPr>
              <p:spPr>
                <a:xfrm>
                  <a:off x="2063006" y="1482986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5" name="TextBox 11">
                  <a:extLst>
                    <a:ext uri="{FF2B5EF4-FFF2-40B4-BE49-F238E27FC236}">
                      <a16:creationId xmlns:a16="http://schemas.microsoft.com/office/drawing/2014/main" id="{D8080EF2-AF9C-4707-9FB2-DE9659AA61D7}"/>
                    </a:ext>
                  </a:extLst>
                </p:cNvPr>
                <p:cNvSpPr txBox="1"/>
                <p:nvPr/>
              </p:nvSpPr>
              <p:spPr>
                <a:xfrm>
                  <a:off x="2048168" y="11617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80467F54-0FCC-4670-86A1-593F5F71D038}"/>
                </a:ext>
              </a:extLst>
            </p:cNvPr>
            <p:cNvSpPr txBox="1"/>
            <p:nvPr/>
          </p:nvSpPr>
          <p:spPr>
            <a:xfrm>
              <a:off x="946182" y="4284102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Google Shape;285;p66">
            <a:extLst>
              <a:ext uri="{FF2B5EF4-FFF2-40B4-BE49-F238E27FC236}">
                <a16:creationId xmlns:a16="http://schemas.microsoft.com/office/drawing/2014/main" id="{515E0D21-6BE1-40F5-B1F9-02A268552FBF}"/>
              </a:ext>
            </a:extLst>
          </p:cNvPr>
          <p:cNvSpPr txBox="1"/>
          <p:nvPr/>
        </p:nvSpPr>
        <p:spPr>
          <a:xfrm>
            <a:off x="1017011" y="0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8BC708-1992-4E25-9D30-C36ECF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7" y="73924"/>
            <a:ext cx="727546" cy="86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3D24-B94E-4B80-9CCF-C5505ED2317B}"/>
              </a:ext>
            </a:extLst>
          </p:cNvPr>
          <p:cNvGrpSpPr/>
          <p:nvPr/>
        </p:nvGrpSpPr>
        <p:grpSpPr>
          <a:xfrm>
            <a:off x="3625225" y="1184297"/>
            <a:ext cx="2216731" cy="3473357"/>
            <a:chOff x="3625225" y="1184297"/>
            <a:chExt cx="2216731" cy="34733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8E86EE-D22C-49EF-BAB3-E525606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590" y="1184297"/>
              <a:ext cx="2080112" cy="1385874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A77578-AF7D-4371-BB92-DF0D2A8CFE1C}"/>
                </a:ext>
              </a:extLst>
            </p:cNvPr>
            <p:cNvGrpSpPr/>
            <p:nvPr/>
          </p:nvGrpSpPr>
          <p:grpSpPr>
            <a:xfrm>
              <a:off x="3625225" y="2594925"/>
              <a:ext cx="2152365" cy="2062729"/>
              <a:chOff x="1995243" y="1635646"/>
              <a:chExt cx="2152365" cy="206272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B1B275-C081-4BD8-9479-E1A30C33FC8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F19CEA-381B-4E54-B017-7808DFD9E820}"/>
                  </a:ext>
                </a:extLst>
              </p:cNvPr>
              <p:cNvSpPr/>
              <p:nvPr/>
            </p:nvSpPr>
            <p:spPr>
              <a:xfrm>
                <a:off x="2059608" y="3626367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4A191D4E-0A92-4FC3-A4F4-EFD0E9DE7E92}"/>
                  </a:ext>
                </a:extLst>
              </p:cNvPr>
              <p:cNvSpPr txBox="1"/>
              <p:nvPr/>
            </p:nvSpPr>
            <p:spPr>
              <a:xfrm>
                <a:off x="1995243" y="174289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C6DAF8E-B8C5-4883-BFDC-A7DDD61A7BEF}"/>
                </a:ext>
              </a:extLst>
            </p:cNvPr>
            <p:cNvSpPr txBox="1"/>
            <p:nvPr/>
          </p:nvSpPr>
          <p:spPr>
            <a:xfrm>
              <a:off x="3625225" y="3022487"/>
              <a:ext cx="221673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  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65C6A99-F007-4627-8180-9115103A370B}"/>
                </a:ext>
              </a:extLst>
            </p:cNvPr>
            <p:cNvSpPr txBox="1"/>
            <p:nvPr/>
          </p:nvSpPr>
          <p:spPr>
            <a:xfrm>
              <a:off x="3689590" y="4308647"/>
              <a:ext cx="1337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A2F41-AB08-4715-B2DC-931FAF8D9AFC}"/>
              </a:ext>
            </a:extLst>
          </p:cNvPr>
          <p:cNvGrpSpPr/>
          <p:nvPr/>
        </p:nvGrpSpPr>
        <p:grpSpPr>
          <a:xfrm>
            <a:off x="6352438" y="1133210"/>
            <a:ext cx="2162605" cy="3524444"/>
            <a:chOff x="6352438" y="1133210"/>
            <a:chExt cx="2162605" cy="352444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5BE03F-EA16-47C2-B6E0-93B746F1A3A5}"/>
                </a:ext>
              </a:extLst>
            </p:cNvPr>
            <p:cNvGrpSpPr/>
            <p:nvPr/>
          </p:nvGrpSpPr>
          <p:grpSpPr>
            <a:xfrm>
              <a:off x="6352438" y="2573020"/>
              <a:ext cx="2162605" cy="2084634"/>
              <a:chOff x="1997379" y="1635646"/>
              <a:chExt cx="2162605" cy="208463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8641D4-42FE-4591-BB62-7B403C193F25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4AA8A1B-5096-4D9B-B45B-6D9CB129EBCA}"/>
                  </a:ext>
                </a:extLst>
              </p:cNvPr>
              <p:cNvSpPr/>
              <p:nvPr/>
            </p:nvSpPr>
            <p:spPr>
              <a:xfrm>
                <a:off x="2071984" y="3648272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34D114FA-97C8-47B3-9D9C-53CCC59A3C2C}"/>
                  </a:ext>
                </a:extLst>
              </p:cNvPr>
              <p:cNvSpPr txBox="1"/>
              <p:nvPr/>
            </p:nvSpPr>
            <p:spPr>
              <a:xfrm>
                <a:off x="1997379" y="1764795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12219-5DEF-4305-B78C-872FE10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44" y="1133210"/>
              <a:ext cx="2096135" cy="1398421"/>
            </a:xfrm>
            <a:prstGeom prst="rect">
              <a:avLst/>
            </a:prstGeom>
          </p:spPr>
        </p:pic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3DE78694-6802-49F3-AA18-62AE3622028D}"/>
                </a:ext>
              </a:extLst>
            </p:cNvPr>
            <p:cNvSpPr txBox="1"/>
            <p:nvPr/>
          </p:nvSpPr>
          <p:spPr>
            <a:xfrm>
              <a:off x="6398644" y="3015985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C89D23B7-3D06-47D8-A0B5-C58450BF424C}"/>
                </a:ext>
              </a:extLst>
            </p:cNvPr>
            <p:cNvSpPr txBox="1"/>
            <p:nvPr/>
          </p:nvSpPr>
          <p:spPr>
            <a:xfrm>
              <a:off x="6486641" y="4313764"/>
              <a:ext cx="120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2420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5502D-4F73-486F-A94E-902514C028A8}"/>
              </a:ext>
            </a:extLst>
          </p:cNvPr>
          <p:cNvGrpSpPr/>
          <p:nvPr/>
        </p:nvGrpSpPr>
        <p:grpSpPr>
          <a:xfrm>
            <a:off x="4007624" y="1210987"/>
            <a:ext cx="4176249" cy="3575960"/>
            <a:chOff x="4007624" y="1210987"/>
            <a:chExt cx="4176249" cy="35759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C76A8E-F6C1-41FC-0A3F-C2BDC423FC12}"/>
                </a:ext>
              </a:extLst>
            </p:cNvPr>
            <p:cNvSpPr/>
            <p:nvPr/>
          </p:nvSpPr>
          <p:spPr>
            <a:xfrm rot="18900000">
              <a:off x="4026094" y="194212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CD509-94F8-CB01-2903-3B4BE710BFA4}"/>
                </a:ext>
              </a:extLst>
            </p:cNvPr>
            <p:cNvSpPr txBox="1"/>
            <p:nvPr/>
          </p:nvSpPr>
          <p:spPr>
            <a:xfrm>
              <a:off x="4007625" y="199395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99C01-6C45-C9E9-EF19-86420B0C13F0}"/>
                </a:ext>
              </a:extLst>
            </p:cNvPr>
            <p:cNvGrpSpPr/>
            <p:nvPr/>
          </p:nvGrpSpPr>
          <p:grpSpPr>
            <a:xfrm>
              <a:off x="4594968" y="1761846"/>
              <a:ext cx="3120916" cy="617053"/>
              <a:chOff x="3233963" y="1954419"/>
              <a:chExt cx="2520767" cy="61717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59B6B5-420A-F429-ADEA-03B847AE2972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0A08-4A0B-6FDF-FC45-8325CC39C35F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00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A2D342-04E0-87A4-3675-122F1106C5FC}"/>
                </a:ext>
              </a:extLst>
            </p:cNvPr>
            <p:cNvSpPr/>
            <p:nvPr/>
          </p:nvSpPr>
          <p:spPr>
            <a:xfrm rot="18900000">
              <a:off x="4026095" y="255839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E33929-C4E3-A11A-742A-DFB1A919E328}"/>
                </a:ext>
              </a:extLst>
            </p:cNvPr>
            <p:cNvSpPr txBox="1"/>
            <p:nvPr/>
          </p:nvSpPr>
          <p:spPr>
            <a:xfrm>
              <a:off x="4007624" y="26129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CCC629-1D99-5B40-C42A-EC92566D22B8}"/>
                </a:ext>
              </a:extLst>
            </p:cNvPr>
            <p:cNvGrpSpPr/>
            <p:nvPr/>
          </p:nvGrpSpPr>
          <p:grpSpPr>
            <a:xfrm>
              <a:off x="4649341" y="2459772"/>
              <a:ext cx="3534532" cy="613492"/>
              <a:chOff x="3240961" y="1983561"/>
              <a:chExt cx="2854845" cy="742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DD5999-B34E-2CD9-4D30-AD160285B7DE}"/>
                  </a:ext>
                </a:extLst>
              </p:cNvPr>
              <p:cNvSpPr txBox="1"/>
              <p:nvPr/>
            </p:nvSpPr>
            <p:spPr>
              <a:xfrm>
                <a:off x="3240961" y="1983561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Long-term Contract Package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2B990-6959-EF5B-08BB-BC90123A76D0}"/>
                  </a:ext>
                </a:extLst>
              </p:cNvPr>
              <p:cNvSpPr txBox="1"/>
              <p:nvPr/>
            </p:nvSpPr>
            <p:spPr>
              <a:xfrm>
                <a:off x="3240962" y="2241640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a long-term contract package with various benefit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56D6B-A41D-AA58-0B10-DC9DDF4C0625}"/>
                </a:ext>
              </a:extLst>
            </p:cNvPr>
            <p:cNvSpPr/>
            <p:nvPr/>
          </p:nvSpPr>
          <p:spPr>
            <a:xfrm rot="18900000">
              <a:off x="4061152" y="3253750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53F06-1A9E-7520-2710-6982F8D40BCE}"/>
                </a:ext>
              </a:extLst>
            </p:cNvPr>
            <p:cNvSpPr txBox="1"/>
            <p:nvPr/>
          </p:nvSpPr>
          <p:spPr>
            <a:xfrm>
              <a:off x="4030315" y="33172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7B3595-9A6F-40B9-9B1C-B8F2BCBCC9E2}"/>
                </a:ext>
              </a:extLst>
            </p:cNvPr>
            <p:cNvGrpSpPr/>
            <p:nvPr/>
          </p:nvGrpSpPr>
          <p:grpSpPr>
            <a:xfrm>
              <a:off x="4649341" y="3168016"/>
              <a:ext cx="3120916" cy="733402"/>
              <a:chOff x="3233963" y="1954419"/>
              <a:chExt cx="2520767" cy="88702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318D74-03B3-CE75-4E72-6CBE0BF4814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Discount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598115-8C80-665A-E8D3-35985E8E597E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Because this cluster tend to have medium high – high expense monthly charges, it’s a brilliant idea to give discount (without reducing product quality)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A494B9-E323-0769-B190-42D89E8622C2}"/>
                </a:ext>
              </a:extLst>
            </p:cNvPr>
            <p:cNvSpPr/>
            <p:nvPr/>
          </p:nvSpPr>
          <p:spPr>
            <a:xfrm rot="18900000">
              <a:off x="4061151" y="3901602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0625E2-75E3-319E-C367-9A9C15AC4840}"/>
                </a:ext>
              </a:extLst>
            </p:cNvPr>
            <p:cNvSpPr txBox="1"/>
            <p:nvPr/>
          </p:nvSpPr>
          <p:spPr>
            <a:xfrm>
              <a:off x="4044216" y="395899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56F1655-7274-4E8C-FA6E-FEE42A33CA98}"/>
                </a:ext>
              </a:extLst>
            </p:cNvPr>
            <p:cNvGrpSpPr/>
            <p:nvPr/>
          </p:nvGrpSpPr>
          <p:grpSpPr>
            <a:xfrm>
              <a:off x="4614285" y="3998279"/>
              <a:ext cx="3536279" cy="788668"/>
              <a:chOff x="3232551" y="1954419"/>
              <a:chExt cx="2856256" cy="95387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F08234-F5D1-CC8E-D830-C89C301FD12C}"/>
                  </a:ext>
                </a:extLst>
              </p:cNvPr>
              <p:cNvSpPr txBox="1"/>
              <p:nvPr/>
            </p:nvSpPr>
            <p:spPr>
              <a:xfrm>
                <a:off x="3233962" y="1954419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914F0D-2B12-286C-B999-479E96ACBA8E}"/>
                  </a:ext>
                </a:extLst>
              </p:cNvPr>
              <p:cNvSpPr txBox="1"/>
              <p:nvPr/>
            </p:nvSpPr>
            <p:spPr>
              <a:xfrm>
                <a:off x="3232551" y="2238246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b="0" i="0" u="none" strike="noStrike" cap="none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Improve </a:t>
                </a:r>
                <a:r>
                  <a:rPr lang="en-ID" sz="1000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service quality by handling customer complain, inform our new package 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endParaRPr>
              </a:p>
              <a:p>
                <a:pPr algn="just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9" name="Google Shape;284;p66">
              <a:extLst>
                <a:ext uri="{FF2B5EF4-FFF2-40B4-BE49-F238E27FC236}">
                  <a16:creationId xmlns:a16="http://schemas.microsoft.com/office/drawing/2014/main" id="{A6AA7B7E-2349-76BB-8F08-786EA1E551A7}"/>
                </a:ext>
              </a:extLst>
            </p:cNvPr>
            <p:cNvSpPr txBox="1"/>
            <p:nvPr/>
          </p:nvSpPr>
          <p:spPr>
            <a:xfrm>
              <a:off x="4038216" y="121098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E6A829-942D-4FB1-AC34-690F5199B2D7}"/>
              </a:ext>
            </a:extLst>
          </p:cNvPr>
          <p:cNvGrpSpPr/>
          <p:nvPr/>
        </p:nvGrpSpPr>
        <p:grpSpPr>
          <a:xfrm>
            <a:off x="960127" y="1192104"/>
            <a:ext cx="2449414" cy="3575960"/>
            <a:chOff x="898012" y="1179072"/>
            <a:chExt cx="2284989" cy="34141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9BC2FA-EBA3-484E-975C-DF8D2C43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378" y="1179072"/>
              <a:ext cx="2082871" cy="138925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D92E4D-AA4C-4B51-A87C-F0643F305F74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8E226F-86F2-42E3-9B90-DAA41B80634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707252-B3C7-47BF-9494-6A47C8CD442F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22DC0-065A-40D7-BC33-BAB7F828CFD1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64" name="TextBox 10">
                  <a:extLst>
                    <a:ext uri="{FF2B5EF4-FFF2-40B4-BE49-F238E27FC236}">
                      <a16:creationId xmlns:a16="http://schemas.microsoft.com/office/drawing/2014/main" id="{06CB6FFD-7884-494A-ACDB-5382AF475FE2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TextBox 11">
                  <a:extLst>
                    <a:ext uri="{FF2B5EF4-FFF2-40B4-BE49-F238E27FC236}">
                      <a16:creationId xmlns:a16="http://schemas.microsoft.com/office/drawing/2014/main" id="{7346D7E4-F0B4-4B41-BA47-2E30FB35D3EF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D493088-5EB6-4E92-8445-56669F2317C9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97394" y="130006"/>
            <a:ext cx="1785649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B6FA1-718B-47D1-9DE4-5B93D9356B6D}"/>
              </a:ext>
            </a:extLst>
          </p:cNvPr>
          <p:cNvGrpSpPr/>
          <p:nvPr/>
        </p:nvGrpSpPr>
        <p:grpSpPr>
          <a:xfrm>
            <a:off x="4126403" y="1473138"/>
            <a:ext cx="4266590" cy="2936456"/>
            <a:chOff x="3938943" y="921109"/>
            <a:chExt cx="4266590" cy="2936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C164D-A2A3-8127-E0DB-CFF336F3DB34}"/>
                </a:ext>
              </a:extLst>
            </p:cNvPr>
            <p:cNvSpPr/>
            <p:nvPr/>
          </p:nvSpPr>
          <p:spPr>
            <a:xfrm rot="18900000">
              <a:off x="3959833" y="1627932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DDA7A-F550-FD59-1160-8E2A1E133F87}"/>
                </a:ext>
              </a:extLst>
            </p:cNvPr>
            <p:cNvSpPr txBox="1"/>
            <p:nvPr/>
          </p:nvSpPr>
          <p:spPr>
            <a:xfrm>
              <a:off x="3938949" y="1713152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6298-C5B0-D1D8-495D-56DF7B00A3CB}"/>
                </a:ext>
              </a:extLst>
            </p:cNvPr>
            <p:cNvGrpSpPr/>
            <p:nvPr/>
          </p:nvGrpSpPr>
          <p:grpSpPr>
            <a:xfrm>
              <a:off x="4572000" y="1419992"/>
              <a:ext cx="3633533" cy="663249"/>
              <a:chOff x="3233963" y="1954419"/>
              <a:chExt cx="1400520" cy="5469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C18C1-B534-0A43-58FE-195E2E18CD4A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BC987F-AA9D-720B-D9B9-7701DDBAD6C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32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 panose="020B0604020202020204" charset="0"/>
                    <a:ea typeface="Inter" panose="020B0604020202020204" charset="0"/>
                    <a:cs typeface="Inter"/>
                    <a:sym typeface="Inter"/>
                  </a:rPr>
                  <a:t>Improve service quality by handling customer complain, inform our new package 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DDA0D4-D14C-FF95-DDF9-52D53CC9F80E}"/>
                </a:ext>
              </a:extLst>
            </p:cNvPr>
            <p:cNvSpPr/>
            <p:nvPr/>
          </p:nvSpPr>
          <p:spPr>
            <a:xfrm rot="18900000">
              <a:off x="3959830" y="2441841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17AE2-8FE3-5F5B-76F0-6328FFF27F5A}"/>
                </a:ext>
              </a:extLst>
            </p:cNvPr>
            <p:cNvSpPr txBox="1"/>
            <p:nvPr/>
          </p:nvSpPr>
          <p:spPr>
            <a:xfrm>
              <a:off x="3938946" y="2527061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688F9-4E9F-8FFF-4C4B-008CC075570B}"/>
                </a:ext>
              </a:extLst>
            </p:cNvPr>
            <p:cNvGrpSpPr/>
            <p:nvPr/>
          </p:nvGrpSpPr>
          <p:grpSpPr>
            <a:xfrm>
              <a:off x="4571997" y="2233904"/>
              <a:ext cx="3633533" cy="617094"/>
              <a:chOff x="3233963" y="1954419"/>
              <a:chExt cx="1400520" cy="6170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5B2170-F250-A5D2-8EF6-7903DFF7F6F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Offering Long-term Contract Package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4835EB-2621-9D1F-8915-7F9CEF9B40CC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Conduct a long-term contract package with various benefit because 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this cluster tend to have a short tenure</a:t>
                </a:r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0128A-9B91-F881-CC6B-399C0F4790D2}"/>
                </a:ext>
              </a:extLst>
            </p:cNvPr>
            <p:cNvSpPr/>
            <p:nvPr/>
          </p:nvSpPr>
          <p:spPr>
            <a:xfrm rot="18900000">
              <a:off x="3959827" y="3217640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9D05F-927A-8FE6-257E-82A0852C6F36}"/>
                </a:ext>
              </a:extLst>
            </p:cNvPr>
            <p:cNvSpPr txBox="1"/>
            <p:nvPr/>
          </p:nvSpPr>
          <p:spPr>
            <a:xfrm>
              <a:off x="3938943" y="3302860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B61A7E-00D6-6BAA-4D2C-15CB08FEEC3B}"/>
                </a:ext>
              </a:extLst>
            </p:cNvPr>
            <p:cNvGrpSpPr/>
            <p:nvPr/>
          </p:nvGrpSpPr>
          <p:grpSpPr>
            <a:xfrm>
              <a:off x="4571993" y="3009703"/>
              <a:ext cx="3633535" cy="847862"/>
              <a:chOff x="3233963" y="1954419"/>
              <a:chExt cx="1400521" cy="8478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A0673F-46D8-D09D-9B3D-035EF872608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New Customer Onboarding and orientation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32F97D-FC0A-E348-C672-C83201A423BE}"/>
                  </a:ext>
                </a:extLst>
              </p:cNvPr>
              <p:cNvSpPr txBox="1"/>
              <p:nvPr/>
            </p:nvSpPr>
            <p:spPr>
              <a:xfrm>
                <a:off x="3233965" y="2171403"/>
                <a:ext cx="1400519" cy="63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20000"/>
                  </a:lnSpc>
                  <a:buSzPts val="1000"/>
                </a:pPr>
                <a:r>
                  <a:rPr lang="en-US" sz="1000" b="0" i="0" u="none" strike="noStrike" cap="none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Improve onboarding and orientation for new customers so they underst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and terms and condition of the services / package.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9" name="Google Shape;284;p66">
              <a:extLst>
                <a:ext uri="{FF2B5EF4-FFF2-40B4-BE49-F238E27FC236}">
                  <a16:creationId xmlns:a16="http://schemas.microsoft.com/office/drawing/2014/main" id="{AF2114E1-6C72-D9EA-02B7-CD0A5C44A6B2}"/>
                </a:ext>
              </a:extLst>
            </p:cNvPr>
            <p:cNvSpPr txBox="1"/>
            <p:nvPr/>
          </p:nvSpPr>
          <p:spPr>
            <a:xfrm>
              <a:off x="3938943" y="921109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5F557-10A9-466A-ACEC-5443061C4B13}"/>
              </a:ext>
            </a:extLst>
          </p:cNvPr>
          <p:cNvGrpSpPr/>
          <p:nvPr/>
        </p:nvGrpSpPr>
        <p:grpSpPr>
          <a:xfrm>
            <a:off x="1048971" y="1169022"/>
            <a:ext cx="2473653" cy="3667790"/>
            <a:chOff x="704796" y="587712"/>
            <a:chExt cx="2229712" cy="3514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70BB-7E8D-9086-2D34-434B7053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94" y="587712"/>
              <a:ext cx="2040293" cy="135934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1DC18C-B21D-4847-89D5-1258CD30763D}"/>
                </a:ext>
              </a:extLst>
            </p:cNvPr>
            <p:cNvGrpSpPr/>
            <p:nvPr/>
          </p:nvGrpSpPr>
          <p:grpSpPr>
            <a:xfrm>
              <a:off x="704796" y="2021696"/>
              <a:ext cx="2157458" cy="2080124"/>
              <a:chOff x="1982262" y="1635646"/>
              <a:chExt cx="2157458" cy="20801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9247B-F952-4C92-A922-3A753605150A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A64AE2-E82A-4B77-A3B4-F0F8D467EDA1}"/>
                  </a:ext>
                </a:extLst>
              </p:cNvPr>
              <p:cNvSpPr/>
              <p:nvPr/>
            </p:nvSpPr>
            <p:spPr>
              <a:xfrm>
                <a:off x="2051720" y="3643762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4A277260-7A85-4BEA-8D18-107D2B8A09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Mixuage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7CAA1C7-3755-439F-ABD6-B21F98F9070F}"/>
                </a:ext>
              </a:extLst>
            </p:cNvPr>
            <p:cNvSpPr txBox="1"/>
            <p:nvPr/>
          </p:nvSpPr>
          <p:spPr>
            <a:xfrm>
              <a:off x="717777" y="2556711"/>
              <a:ext cx="2216731" cy="110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</a:t>
              </a:r>
              <a:b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5CC6598-D1AC-4A26-A31F-9708A907C993}"/>
                </a:ext>
              </a:extLst>
            </p:cNvPr>
            <p:cNvSpPr txBox="1"/>
            <p:nvPr/>
          </p:nvSpPr>
          <p:spPr>
            <a:xfrm>
              <a:off x="813821" y="3637505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4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A732A-86A6-4B4C-987A-95E36580FE42}"/>
              </a:ext>
            </a:extLst>
          </p:cNvPr>
          <p:cNvGrpSpPr/>
          <p:nvPr/>
        </p:nvGrpSpPr>
        <p:grpSpPr>
          <a:xfrm>
            <a:off x="3838360" y="1424847"/>
            <a:ext cx="4525414" cy="2793471"/>
            <a:chOff x="3838360" y="1424847"/>
            <a:chExt cx="4525414" cy="2793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514AE-842D-5700-014D-98FD8B023638}"/>
                </a:ext>
              </a:extLst>
            </p:cNvPr>
            <p:cNvSpPr/>
            <p:nvPr/>
          </p:nvSpPr>
          <p:spPr>
            <a:xfrm rot="18900000">
              <a:off x="3859248" y="2123427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102C8-4507-3FF2-B6C8-B7619C19831A}"/>
                </a:ext>
              </a:extLst>
            </p:cNvPr>
            <p:cNvSpPr txBox="1"/>
            <p:nvPr/>
          </p:nvSpPr>
          <p:spPr>
            <a:xfrm>
              <a:off x="3838364" y="2208647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5E80EC-A514-F217-9884-E9FB1009EA7E}"/>
                </a:ext>
              </a:extLst>
            </p:cNvPr>
            <p:cNvGrpSpPr/>
            <p:nvPr/>
          </p:nvGrpSpPr>
          <p:grpSpPr>
            <a:xfrm>
              <a:off x="4471415" y="1915490"/>
              <a:ext cx="3186685" cy="617094"/>
              <a:chOff x="3233963" y="1954419"/>
              <a:chExt cx="1400520" cy="6170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BE6B0-EA4E-D6FD-7121-6FD62804C0C0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220D8D-7020-9A9F-0FCA-198D0CD6EA5F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BBF861-08F4-B1D9-9DB6-1A3C04016937}"/>
                </a:ext>
              </a:extLst>
            </p:cNvPr>
            <p:cNvSpPr/>
            <p:nvPr/>
          </p:nvSpPr>
          <p:spPr>
            <a:xfrm rot="18900000">
              <a:off x="3859246" y="2891069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00BB0-4533-F8AA-3317-0A6DF0B4CDE8}"/>
                </a:ext>
              </a:extLst>
            </p:cNvPr>
            <p:cNvSpPr txBox="1"/>
            <p:nvPr/>
          </p:nvSpPr>
          <p:spPr>
            <a:xfrm>
              <a:off x="3838362" y="2976289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71E6AD-6578-F5E3-5F3F-D649D53BC48A}"/>
                </a:ext>
              </a:extLst>
            </p:cNvPr>
            <p:cNvGrpSpPr/>
            <p:nvPr/>
          </p:nvGrpSpPr>
          <p:grpSpPr>
            <a:xfrm>
              <a:off x="4471413" y="2683132"/>
              <a:ext cx="3186685" cy="617094"/>
              <a:chOff x="3233963" y="1954419"/>
              <a:chExt cx="1400520" cy="61709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DC3A9-28A4-C774-5B51-70156B38A9E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Appropriate Internet Services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DCADF8-CA41-46B3-F755-7AC26A27BD73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Make an affordable internet package prices for this cluster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B51399-9D33-2FE6-C795-B30DDDC4201B}"/>
                </a:ext>
              </a:extLst>
            </p:cNvPr>
            <p:cNvSpPr/>
            <p:nvPr/>
          </p:nvSpPr>
          <p:spPr>
            <a:xfrm rot="18900000">
              <a:off x="3859244" y="3655273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4DE51-1F59-1176-7A55-B39764DE08F8}"/>
                </a:ext>
              </a:extLst>
            </p:cNvPr>
            <p:cNvSpPr txBox="1"/>
            <p:nvPr/>
          </p:nvSpPr>
          <p:spPr>
            <a:xfrm>
              <a:off x="3838360" y="3740493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565951-BC59-73C9-E0AB-FCCA6DE4CCCA}"/>
                </a:ext>
              </a:extLst>
            </p:cNvPr>
            <p:cNvGrpSpPr/>
            <p:nvPr/>
          </p:nvGrpSpPr>
          <p:grpSpPr>
            <a:xfrm>
              <a:off x="4471410" y="3447336"/>
              <a:ext cx="3892364" cy="770982"/>
              <a:chOff x="3233963" y="1954419"/>
              <a:chExt cx="1400519" cy="77098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2EA9F-AF44-AA86-C214-6AAE56ACFCF7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Provides Variation in Payment Method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C60E8-2242-D849-7B82-6E44A06EC85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1466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</a:t>
                </a:r>
                <a:r>
                  <a:rPr lang="en-ID" altLang="ko-KR" sz="1000" dirty="0" err="1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onsider</a:t>
                </a:r>
                <a:r>
                  <a:rPr lang="en-ID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variation in payment options since electronic check is the main causes of customer churn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Google Shape;284;p66">
              <a:extLst>
                <a:ext uri="{FF2B5EF4-FFF2-40B4-BE49-F238E27FC236}">
                  <a16:creationId xmlns:a16="http://schemas.microsoft.com/office/drawing/2014/main" id="{C98A5D13-74C9-53E5-15F6-500DDD19F203}"/>
                </a:ext>
              </a:extLst>
            </p:cNvPr>
            <p:cNvSpPr txBox="1"/>
            <p:nvPr/>
          </p:nvSpPr>
          <p:spPr>
            <a:xfrm>
              <a:off x="3838360" y="142484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DF61-D18F-414A-9113-E5ACD7E95529}"/>
              </a:ext>
            </a:extLst>
          </p:cNvPr>
          <p:cNvGrpSpPr/>
          <p:nvPr/>
        </p:nvGrpSpPr>
        <p:grpSpPr>
          <a:xfrm>
            <a:off x="864751" y="1041164"/>
            <a:ext cx="2156130" cy="3560933"/>
            <a:chOff x="702019" y="1015792"/>
            <a:chExt cx="2156130" cy="3560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7431E-A3AD-9ED0-9A4F-37683020F40D}"/>
                </a:ext>
              </a:extLst>
            </p:cNvPr>
            <p:cNvGrpSpPr/>
            <p:nvPr/>
          </p:nvGrpSpPr>
          <p:grpSpPr>
            <a:xfrm>
              <a:off x="702019" y="2474696"/>
              <a:ext cx="2156130" cy="2102029"/>
              <a:chOff x="2003854" y="1635646"/>
              <a:chExt cx="2156130" cy="21020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097B8E-C940-0B24-3B44-02DF09827B7C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8FB67B-9DE7-2213-FDFE-BF971BBE4EBB}"/>
                  </a:ext>
                </a:extLst>
              </p:cNvPr>
              <p:cNvSpPr/>
              <p:nvPr/>
            </p:nvSpPr>
            <p:spPr>
              <a:xfrm>
                <a:off x="2071984" y="3665667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30">
                <a:extLst>
                  <a:ext uri="{FF2B5EF4-FFF2-40B4-BE49-F238E27FC236}">
                    <a16:creationId xmlns:a16="http://schemas.microsoft.com/office/drawing/2014/main" id="{5C8FFD27-995C-092E-5228-BEA614514978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BF1F7A-C1EA-F1A4-2A2D-D5018877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" y="1015792"/>
              <a:ext cx="2067969" cy="1379631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BEF7960-7F5A-4C28-8469-8009B516DF2E}"/>
                </a:ext>
              </a:extLst>
            </p:cNvPr>
            <p:cNvSpPr txBox="1"/>
            <p:nvPr/>
          </p:nvSpPr>
          <p:spPr>
            <a:xfrm>
              <a:off x="741750" y="2970408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C7E5401-83A6-4F54-BF1A-1FEE41D06EB1}"/>
                </a:ext>
              </a:extLst>
            </p:cNvPr>
            <p:cNvSpPr txBox="1"/>
            <p:nvPr/>
          </p:nvSpPr>
          <p:spPr>
            <a:xfrm>
              <a:off x="769916" y="4180840"/>
              <a:ext cx="1295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791" y="1305617"/>
            <a:ext cx="4419351" cy="106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74072"/>
            <a:ext cx="4083804" cy="197677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62533" y="1332159"/>
            <a:ext cx="716258" cy="5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" y="243015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65" y="3566848"/>
            <a:ext cx="1647741" cy="1068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12A6-CAA8-4DD4-A61A-D45B9898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785" y="1243707"/>
            <a:ext cx="2795572" cy="27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311BA-3D38-4E12-9E8F-D112491F3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273;p65">
            <a:extLst>
              <a:ext uri="{FF2B5EF4-FFF2-40B4-BE49-F238E27FC236}">
                <a16:creationId xmlns:a16="http://schemas.microsoft.com/office/drawing/2014/main" id="{6478FDE1-52A4-4F04-91C5-10BBE255C05F}"/>
              </a:ext>
            </a:extLst>
          </p:cNvPr>
          <p:cNvSpPr txBox="1"/>
          <p:nvPr/>
        </p:nvSpPr>
        <p:spPr>
          <a:xfrm>
            <a:off x="360774" y="7521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274;p65">
            <a:extLst>
              <a:ext uri="{FF2B5EF4-FFF2-40B4-BE49-F238E27FC236}">
                <a16:creationId xmlns:a16="http://schemas.microsoft.com/office/drawing/2014/main" id="{9A88E9B9-DAEA-46C6-A02F-85B0E7271687}"/>
              </a:ext>
            </a:extLst>
          </p:cNvPr>
          <p:cNvSpPr txBox="1"/>
          <p:nvPr/>
        </p:nvSpPr>
        <p:spPr>
          <a:xfrm>
            <a:off x="851902" y="1573754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75;p65">
            <a:extLst>
              <a:ext uri="{FF2B5EF4-FFF2-40B4-BE49-F238E27FC236}">
                <a16:creationId xmlns:a16="http://schemas.microsoft.com/office/drawing/2014/main" id="{4ED82D84-9D9D-468A-B52D-4DE2355C6722}"/>
              </a:ext>
            </a:extLst>
          </p:cNvPr>
          <p:cNvSpPr txBox="1"/>
          <p:nvPr/>
        </p:nvSpPr>
        <p:spPr>
          <a:xfrm>
            <a:off x="913705" y="2149971"/>
            <a:ext cx="3347475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This project uses customer data from a telecommunication company. This company provides internet, mobile and streaming services among other things. The dataset will be used twice. </a:t>
            </a:r>
            <a:r>
              <a:rPr lang="en-US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Once to create a prediction model and once more to define customer segmentation based on churned customers.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" name="Picture Placeholder 3">
            <a:extLst>
              <a:ext uri="{FF2B5EF4-FFF2-40B4-BE49-F238E27FC236}">
                <a16:creationId xmlns:a16="http://schemas.microsoft.com/office/drawing/2014/main" id="{3E1C4079-EEFC-40BF-A527-B15F6047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24330"/>
          <a:stretch>
            <a:fillRect/>
          </a:stretch>
        </p:blipFill>
        <p:spPr>
          <a:xfrm>
            <a:off x="5510645" y="752120"/>
            <a:ext cx="3078021" cy="3997928"/>
          </a:xfrm>
          <a:custGeom>
            <a:avLst/>
            <a:gdLst>
              <a:gd name="connsiteX0" fmla="*/ 2355665 w 4589410"/>
              <a:gd name="connsiteY0" fmla="*/ 5725881 h 5961014"/>
              <a:gd name="connsiteX1" fmla="*/ 3984168 w 4589410"/>
              <a:gd name="connsiteY1" fmla="*/ 5725881 h 5961014"/>
              <a:gd name="connsiteX2" fmla="*/ 3984168 w 4589410"/>
              <a:gd name="connsiteY2" fmla="*/ 5961014 h 5961014"/>
              <a:gd name="connsiteX3" fmla="*/ 2355665 w 4589410"/>
              <a:gd name="connsiteY3" fmla="*/ 5961014 h 5961014"/>
              <a:gd name="connsiteX4" fmla="*/ 605244 w 4589410"/>
              <a:gd name="connsiteY4" fmla="*/ 5190304 h 5961014"/>
              <a:gd name="connsiteX5" fmla="*/ 2233747 w 4589410"/>
              <a:gd name="connsiteY5" fmla="*/ 5190304 h 5961014"/>
              <a:gd name="connsiteX6" fmla="*/ 2233747 w 4589410"/>
              <a:gd name="connsiteY6" fmla="*/ 5756361 h 5961014"/>
              <a:gd name="connsiteX7" fmla="*/ 605244 w 4589410"/>
              <a:gd name="connsiteY7" fmla="*/ 5756361 h 5961014"/>
              <a:gd name="connsiteX8" fmla="*/ 2355665 w 4589410"/>
              <a:gd name="connsiteY8" fmla="*/ 4214945 h 5961014"/>
              <a:gd name="connsiteX9" fmla="*/ 3984168 w 4589410"/>
              <a:gd name="connsiteY9" fmla="*/ 4214945 h 5961014"/>
              <a:gd name="connsiteX10" fmla="*/ 3984168 w 4589410"/>
              <a:gd name="connsiteY10" fmla="*/ 5608316 h 5961014"/>
              <a:gd name="connsiteX11" fmla="*/ 2355665 w 4589410"/>
              <a:gd name="connsiteY11" fmla="*/ 5608316 h 5961014"/>
              <a:gd name="connsiteX12" fmla="*/ 1 w 4589410"/>
              <a:gd name="connsiteY12" fmla="*/ 2233746 h 5961014"/>
              <a:gd name="connsiteX13" fmla="*/ 483327 w 4589410"/>
              <a:gd name="connsiteY13" fmla="*/ 2233746 h 5961014"/>
              <a:gd name="connsiteX14" fmla="*/ 483327 w 4589410"/>
              <a:gd name="connsiteY14" fmla="*/ 5961014 h 5961014"/>
              <a:gd name="connsiteX15" fmla="*/ 1 w 4589410"/>
              <a:gd name="connsiteY15" fmla="*/ 5961014 h 5961014"/>
              <a:gd name="connsiteX16" fmla="*/ 4106084 w 4589410"/>
              <a:gd name="connsiteY16" fmla="*/ 1820090 h 5961014"/>
              <a:gd name="connsiteX17" fmla="*/ 4589410 w 4589410"/>
              <a:gd name="connsiteY17" fmla="*/ 1820090 h 5961014"/>
              <a:gd name="connsiteX18" fmla="*/ 4589410 w 4589410"/>
              <a:gd name="connsiteY18" fmla="*/ 5608315 h 5961014"/>
              <a:gd name="connsiteX19" fmla="*/ 4106084 w 4589410"/>
              <a:gd name="connsiteY19" fmla="*/ 5608315 h 5961014"/>
              <a:gd name="connsiteX20" fmla="*/ 605244 w 4589410"/>
              <a:gd name="connsiteY20" fmla="*/ 1323701 h 5961014"/>
              <a:gd name="connsiteX21" fmla="*/ 2233747 w 4589410"/>
              <a:gd name="connsiteY21" fmla="*/ 1323701 h 5961014"/>
              <a:gd name="connsiteX22" fmla="*/ 2233747 w 4589410"/>
              <a:gd name="connsiteY22" fmla="*/ 5050968 h 5961014"/>
              <a:gd name="connsiteX23" fmla="*/ 605244 w 4589410"/>
              <a:gd name="connsiteY23" fmla="*/ 5050968 h 5961014"/>
              <a:gd name="connsiteX24" fmla="*/ 1 w 4589410"/>
              <a:gd name="connsiteY24" fmla="*/ 1323701 h 5961014"/>
              <a:gd name="connsiteX25" fmla="*/ 483327 w 4589410"/>
              <a:gd name="connsiteY25" fmla="*/ 1323701 h 5961014"/>
              <a:gd name="connsiteX26" fmla="*/ 483327 w 4589410"/>
              <a:gd name="connsiteY26" fmla="*/ 2133597 h 5961014"/>
              <a:gd name="connsiteX27" fmla="*/ 1 w 4589410"/>
              <a:gd name="connsiteY27" fmla="*/ 2133597 h 5961014"/>
              <a:gd name="connsiteX28" fmla="*/ 4106084 w 4589410"/>
              <a:gd name="connsiteY28" fmla="*/ 910045 h 5961014"/>
              <a:gd name="connsiteX29" fmla="*/ 4589410 w 4589410"/>
              <a:gd name="connsiteY29" fmla="*/ 910045 h 5961014"/>
              <a:gd name="connsiteX30" fmla="*/ 4589410 w 4589410"/>
              <a:gd name="connsiteY30" fmla="*/ 1719942 h 5961014"/>
              <a:gd name="connsiteX31" fmla="*/ 4106084 w 4589410"/>
              <a:gd name="connsiteY31" fmla="*/ 1719942 h 5961014"/>
              <a:gd name="connsiteX32" fmla="*/ 2355665 w 4589410"/>
              <a:gd name="connsiteY32" fmla="*/ 370113 h 5961014"/>
              <a:gd name="connsiteX33" fmla="*/ 3984168 w 4589410"/>
              <a:gd name="connsiteY33" fmla="*/ 370113 h 5961014"/>
              <a:gd name="connsiteX34" fmla="*/ 3984168 w 4589410"/>
              <a:gd name="connsiteY34" fmla="*/ 4097380 h 5961014"/>
              <a:gd name="connsiteX35" fmla="*/ 2355665 w 4589410"/>
              <a:gd name="connsiteY35" fmla="*/ 4097380 h 5961014"/>
              <a:gd name="connsiteX36" fmla="*/ 0 w 4589410"/>
              <a:gd name="connsiteY36" fmla="*/ 370113 h 5961014"/>
              <a:gd name="connsiteX37" fmla="*/ 1084218 w 4589410"/>
              <a:gd name="connsiteY37" fmla="*/ 370113 h 5961014"/>
              <a:gd name="connsiteX38" fmla="*/ 1084218 w 4589410"/>
              <a:gd name="connsiteY38" fmla="*/ 1184364 h 5961014"/>
              <a:gd name="connsiteX39" fmla="*/ 0 w 4589410"/>
              <a:gd name="connsiteY39" fmla="*/ 1184364 h 5961014"/>
              <a:gd name="connsiteX40" fmla="*/ 4106084 w 4589410"/>
              <a:gd name="connsiteY40" fmla="*/ 0 h 5961014"/>
              <a:gd name="connsiteX41" fmla="*/ 4589410 w 4589410"/>
              <a:gd name="connsiteY41" fmla="*/ 0 h 5961014"/>
              <a:gd name="connsiteX42" fmla="*/ 4589410 w 4589410"/>
              <a:gd name="connsiteY42" fmla="*/ 809897 h 5961014"/>
              <a:gd name="connsiteX43" fmla="*/ 4106084 w 4589410"/>
              <a:gd name="connsiteY43" fmla="*/ 809897 h 5961014"/>
              <a:gd name="connsiteX44" fmla="*/ 1206136 w 4589410"/>
              <a:gd name="connsiteY44" fmla="*/ 0 h 5961014"/>
              <a:gd name="connsiteX45" fmla="*/ 2233747 w 4589410"/>
              <a:gd name="connsiteY45" fmla="*/ 0 h 5961014"/>
              <a:gd name="connsiteX46" fmla="*/ 2233747 w 4589410"/>
              <a:gd name="connsiteY46" fmla="*/ 1184364 h 5961014"/>
              <a:gd name="connsiteX47" fmla="*/ 1206136 w 4589410"/>
              <a:gd name="connsiteY47" fmla="*/ 1184364 h 59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410" h="5961014">
                <a:moveTo>
                  <a:pt x="2355665" y="5725881"/>
                </a:moveTo>
                <a:lnTo>
                  <a:pt x="3984168" y="5725881"/>
                </a:lnTo>
                <a:lnTo>
                  <a:pt x="3984168" y="5961014"/>
                </a:lnTo>
                <a:lnTo>
                  <a:pt x="2355665" y="5961014"/>
                </a:lnTo>
                <a:close/>
                <a:moveTo>
                  <a:pt x="605244" y="5190304"/>
                </a:moveTo>
                <a:lnTo>
                  <a:pt x="2233747" y="5190304"/>
                </a:lnTo>
                <a:lnTo>
                  <a:pt x="2233747" y="5756361"/>
                </a:lnTo>
                <a:lnTo>
                  <a:pt x="605244" y="5756361"/>
                </a:lnTo>
                <a:close/>
                <a:moveTo>
                  <a:pt x="2355665" y="4214945"/>
                </a:moveTo>
                <a:lnTo>
                  <a:pt x="3984168" y="4214945"/>
                </a:lnTo>
                <a:lnTo>
                  <a:pt x="3984168" y="5608316"/>
                </a:lnTo>
                <a:lnTo>
                  <a:pt x="2355665" y="5608316"/>
                </a:lnTo>
                <a:close/>
                <a:moveTo>
                  <a:pt x="1" y="2233746"/>
                </a:moveTo>
                <a:lnTo>
                  <a:pt x="483327" y="2233746"/>
                </a:lnTo>
                <a:lnTo>
                  <a:pt x="483327" y="5961014"/>
                </a:lnTo>
                <a:lnTo>
                  <a:pt x="1" y="5961014"/>
                </a:lnTo>
                <a:close/>
                <a:moveTo>
                  <a:pt x="4106084" y="1820090"/>
                </a:moveTo>
                <a:lnTo>
                  <a:pt x="4589410" y="1820090"/>
                </a:lnTo>
                <a:lnTo>
                  <a:pt x="4589410" y="5608315"/>
                </a:lnTo>
                <a:lnTo>
                  <a:pt x="4106084" y="5608315"/>
                </a:lnTo>
                <a:close/>
                <a:moveTo>
                  <a:pt x="605244" y="1323701"/>
                </a:moveTo>
                <a:lnTo>
                  <a:pt x="2233747" y="1323701"/>
                </a:lnTo>
                <a:lnTo>
                  <a:pt x="2233747" y="5050968"/>
                </a:lnTo>
                <a:lnTo>
                  <a:pt x="605244" y="5050968"/>
                </a:lnTo>
                <a:close/>
                <a:moveTo>
                  <a:pt x="1" y="1323701"/>
                </a:moveTo>
                <a:lnTo>
                  <a:pt x="483327" y="1323701"/>
                </a:lnTo>
                <a:lnTo>
                  <a:pt x="483327" y="2133597"/>
                </a:lnTo>
                <a:lnTo>
                  <a:pt x="1" y="2133597"/>
                </a:lnTo>
                <a:close/>
                <a:moveTo>
                  <a:pt x="4106084" y="910045"/>
                </a:moveTo>
                <a:lnTo>
                  <a:pt x="4589410" y="910045"/>
                </a:lnTo>
                <a:lnTo>
                  <a:pt x="4589410" y="1719942"/>
                </a:lnTo>
                <a:lnTo>
                  <a:pt x="4106084" y="1719942"/>
                </a:lnTo>
                <a:close/>
                <a:moveTo>
                  <a:pt x="2355665" y="370113"/>
                </a:moveTo>
                <a:lnTo>
                  <a:pt x="3984168" y="370113"/>
                </a:lnTo>
                <a:lnTo>
                  <a:pt x="3984168" y="4097380"/>
                </a:lnTo>
                <a:lnTo>
                  <a:pt x="2355665" y="4097380"/>
                </a:lnTo>
                <a:close/>
                <a:moveTo>
                  <a:pt x="0" y="370113"/>
                </a:moveTo>
                <a:lnTo>
                  <a:pt x="1084218" y="370113"/>
                </a:lnTo>
                <a:lnTo>
                  <a:pt x="1084218" y="1184364"/>
                </a:lnTo>
                <a:lnTo>
                  <a:pt x="0" y="1184364"/>
                </a:lnTo>
                <a:close/>
                <a:moveTo>
                  <a:pt x="4106084" y="0"/>
                </a:moveTo>
                <a:lnTo>
                  <a:pt x="4589410" y="0"/>
                </a:lnTo>
                <a:lnTo>
                  <a:pt x="4589410" y="809897"/>
                </a:lnTo>
                <a:lnTo>
                  <a:pt x="4106084" y="809897"/>
                </a:lnTo>
                <a:close/>
                <a:moveTo>
                  <a:pt x="1206136" y="0"/>
                </a:moveTo>
                <a:lnTo>
                  <a:pt x="2233747" y="0"/>
                </a:lnTo>
                <a:lnTo>
                  <a:pt x="2233747" y="1184364"/>
                </a:lnTo>
                <a:lnTo>
                  <a:pt x="1206136" y="11843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6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55208" y="1707092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59396" y="1718776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1842D1D-0976-44CE-8B9B-AF0F286958EA}"/>
              </a:ext>
            </a:extLst>
          </p:cNvPr>
          <p:cNvGrpSpPr/>
          <p:nvPr/>
        </p:nvGrpSpPr>
        <p:grpSpPr>
          <a:xfrm>
            <a:off x="4887045" y="1168885"/>
            <a:ext cx="4179134" cy="684599"/>
            <a:chOff x="-1836693" y="2805158"/>
            <a:chExt cx="7416805" cy="8742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5C6DB2-6871-4856-A76E-D969201B94DB}"/>
                </a:ext>
              </a:extLst>
            </p:cNvPr>
            <p:cNvSpPr/>
            <p:nvPr/>
          </p:nvSpPr>
          <p:spPr>
            <a:xfrm>
              <a:off x="5033094" y="2826095"/>
              <a:ext cx="547018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77CEB6-ADA9-456B-9233-E7299D31EE82}"/>
                </a:ext>
              </a:extLst>
            </p:cNvPr>
            <p:cNvSpPr txBox="1"/>
            <p:nvPr/>
          </p:nvSpPr>
          <p:spPr>
            <a:xfrm>
              <a:off x="-1704111" y="3109590"/>
              <a:ext cx="6605787" cy="56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services to retaining customers.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C30748-49A3-43F3-9A97-50BEF5E6F08C}"/>
                </a:ext>
              </a:extLst>
            </p:cNvPr>
            <p:cNvSpPr txBox="1"/>
            <p:nvPr/>
          </p:nvSpPr>
          <p:spPr>
            <a:xfrm>
              <a:off x="-1809071" y="2805158"/>
              <a:ext cx="6604621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BA8B1C-4B2D-4243-97C2-A17E955E2A91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-1836693" y="3099605"/>
              <a:ext cx="6869787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5252F5-6A19-41F2-82F0-0D44FD9C40E2}"/>
              </a:ext>
            </a:extLst>
          </p:cNvPr>
          <p:cNvGrpSpPr/>
          <p:nvPr/>
        </p:nvGrpSpPr>
        <p:grpSpPr>
          <a:xfrm>
            <a:off x="4779719" y="2018423"/>
            <a:ext cx="4286459" cy="686132"/>
            <a:chOff x="-643406" y="2803200"/>
            <a:chExt cx="6223518" cy="87622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336ED40-D244-4DD4-AC10-BC0E6C1B7F1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E69DBE-1396-4B38-85D3-83CFB2640A7F}"/>
                </a:ext>
              </a:extLst>
            </p:cNvPr>
            <p:cNvSpPr txBox="1"/>
            <p:nvPr/>
          </p:nvSpPr>
          <p:spPr>
            <a:xfrm>
              <a:off x="-186206" y="3109590"/>
              <a:ext cx="5087882" cy="56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 customers.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BB4C77-F0CD-484F-8E82-657FC6D1D4A9}"/>
                </a:ext>
              </a:extLst>
            </p:cNvPr>
            <p:cNvSpPr txBox="1"/>
            <p:nvPr/>
          </p:nvSpPr>
          <p:spPr>
            <a:xfrm>
              <a:off x="-231761" y="2803200"/>
              <a:ext cx="5086616" cy="3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8A6BA0-A324-4D2D-8432-8BD2FE3E5A90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ED591A-56A4-4F14-84A1-AFFBC5C0294D}"/>
              </a:ext>
            </a:extLst>
          </p:cNvPr>
          <p:cNvGrpSpPr/>
          <p:nvPr/>
        </p:nvGrpSpPr>
        <p:grpSpPr>
          <a:xfrm>
            <a:off x="5423826" y="2861542"/>
            <a:ext cx="3642349" cy="802137"/>
            <a:chOff x="-379659" y="2792704"/>
            <a:chExt cx="5959771" cy="102437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7853F3-5EBB-4BCF-8BB7-2CC1A15E2A57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C24309-D6EB-43F3-B7A1-6493A21BB1DF}"/>
                </a:ext>
              </a:extLst>
            </p:cNvPr>
            <p:cNvSpPr txBox="1"/>
            <p:nvPr/>
          </p:nvSpPr>
          <p:spPr>
            <a:xfrm>
              <a:off x="-360294" y="3109591"/>
              <a:ext cx="5261970" cy="70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assess if progress is made in achieving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expected results.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AD79B9-B7C6-464F-A8C0-4CD94B7918C4}"/>
                </a:ext>
              </a:extLst>
            </p:cNvPr>
            <p:cNvSpPr txBox="1"/>
            <p:nvPr/>
          </p:nvSpPr>
          <p:spPr>
            <a:xfrm>
              <a:off x="-379659" y="2792704"/>
              <a:ext cx="5277613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</a:t>
              </a:r>
              <a:r>
                <a:rPr lang="en-US" altLang="ko-KR" sz="1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Evalution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3178BC-7B33-48A2-BE4F-611FDDD01F8D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0C04AC-617C-4CC8-9B69-0BB6208B78C0}"/>
              </a:ext>
            </a:extLst>
          </p:cNvPr>
          <p:cNvGrpSpPr/>
          <p:nvPr/>
        </p:nvGrpSpPr>
        <p:grpSpPr>
          <a:xfrm>
            <a:off x="4382310" y="3712616"/>
            <a:ext cx="4683867" cy="648178"/>
            <a:chOff x="-2083838" y="2792794"/>
            <a:chExt cx="7663950" cy="82775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C1D5CC-B5DD-461F-A2AF-FF278C36883C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14D0A-1F53-4E88-9238-21E764D473F3}"/>
                </a:ext>
              </a:extLst>
            </p:cNvPr>
            <p:cNvSpPr txBox="1"/>
            <p:nvPr/>
          </p:nvSpPr>
          <p:spPr>
            <a:xfrm>
              <a:off x="-643405" y="3109589"/>
              <a:ext cx="5545081" cy="51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customers.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8CBCFB-BAD4-4BE7-916A-405DF10B3F29}"/>
                </a:ext>
              </a:extLst>
            </p:cNvPr>
            <p:cNvSpPr txBox="1"/>
            <p:nvPr/>
          </p:nvSpPr>
          <p:spPr>
            <a:xfrm>
              <a:off x="-2083838" y="2792794"/>
              <a:ext cx="7166484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9C797D-CF25-4BCD-A5A1-926A2F88BB4C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Parallelogram 30">
            <a:extLst>
              <a:ext uri="{FF2B5EF4-FFF2-40B4-BE49-F238E27FC236}">
                <a16:creationId xmlns:a16="http://schemas.microsoft.com/office/drawing/2014/main" id="{62DFCB0E-32D1-4A57-BD67-EEA8351BCB6D}"/>
              </a:ext>
            </a:extLst>
          </p:cNvPr>
          <p:cNvSpPr/>
          <p:nvPr/>
        </p:nvSpPr>
        <p:spPr>
          <a:xfrm flipH="1">
            <a:off x="8814694" y="3852965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Parallelogram 30">
            <a:extLst>
              <a:ext uri="{FF2B5EF4-FFF2-40B4-BE49-F238E27FC236}">
                <a16:creationId xmlns:a16="http://schemas.microsoft.com/office/drawing/2014/main" id="{AFCF29DA-43CE-4C12-B9A0-581AC64F8FB3}"/>
              </a:ext>
            </a:extLst>
          </p:cNvPr>
          <p:cNvSpPr/>
          <p:nvPr/>
        </p:nvSpPr>
        <p:spPr>
          <a:xfrm flipH="1">
            <a:off x="8816070" y="2995178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Parallelogram 30">
            <a:extLst>
              <a:ext uri="{FF2B5EF4-FFF2-40B4-BE49-F238E27FC236}">
                <a16:creationId xmlns:a16="http://schemas.microsoft.com/office/drawing/2014/main" id="{EB36FB0B-B206-41C7-9C07-BD655DA811AA}"/>
              </a:ext>
            </a:extLst>
          </p:cNvPr>
          <p:cNvSpPr/>
          <p:nvPr/>
        </p:nvSpPr>
        <p:spPr>
          <a:xfrm flipH="1">
            <a:off x="8797005" y="2144432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Parallelogram 30">
            <a:extLst>
              <a:ext uri="{FF2B5EF4-FFF2-40B4-BE49-F238E27FC236}">
                <a16:creationId xmlns:a16="http://schemas.microsoft.com/office/drawing/2014/main" id="{4EE248D3-D4CB-43F7-AF1E-2CC1A1EDB797}"/>
              </a:ext>
            </a:extLst>
          </p:cNvPr>
          <p:cNvSpPr/>
          <p:nvPr/>
        </p:nvSpPr>
        <p:spPr>
          <a:xfrm flipH="1">
            <a:off x="8829606" y="1290496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383057" y="492250"/>
            <a:ext cx="25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Recommen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402599" y="609830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4194-C568-479E-BD85-B396789C405D}"/>
              </a:ext>
            </a:extLst>
          </p:cNvPr>
          <p:cNvGrpSpPr/>
          <p:nvPr/>
        </p:nvGrpSpPr>
        <p:grpSpPr>
          <a:xfrm>
            <a:off x="743763" y="1574462"/>
            <a:ext cx="7656473" cy="2883482"/>
            <a:chOff x="731951" y="1295493"/>
            <a:chExt cx="7656473" cy="28834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3ABEC7-F5FC-9B6D-6034-7CDCFC3E04D9}"/>
                </a:ext>
              </a:extLst>
            </p:cNvPr>
            <p:cNvGrpSpPr/>
            <p:nvPr/>
          </p:nvGrpSpPr>
          <p:grpSpPr>
            <a:xfrm>
              <a:off x="3763602" y="1779662"/>
              <a:ext cx="835293" cy="720080"/>
              <a:chOff x="3496214" y="1275606"/>
              <a:chExt cx="1060704" cy="91440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A2641D92-D6B5-6E70-ED24-9CAFF64895B4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6CD8CF-7B6F-0399-4F85-29E500054E84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C9DB6-5CD9-3082-44D3-D53A19067CE8}"/>
                </a:ext>
              </a:extLst>
            </p:cNvPr>
            <p:cNvGrpSpPr/>
            <p:nvPr/>
          </p:nvGrpSpPr>
          <p:grpSpPr>
            <a:xfrm>
              <a:off x="4521480" y="2265716"/>
              <a:ext cx="835293" cy="720080"/>
              <a:chOff x="3496214" y="1275606"/>
              <a:chExt cx="1060704" cy="914400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2E5AA05-9292-AF98-EA0E-E5CDC915538C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A4BDDC2-E26D-4EEF-7F85-042CA423FC0D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5128C3-76BE-8F3E-7F53-F045BCD5F8BE}"/>
                </a:ext>
              </a:extLst>
            </p:cNvPr>
            <p:cNvGrpSpPr/>
            <p:nvPr/>
          </p:nvGrpSpPr>
          <p:grpSpPr>
            <a:xfrm>
              <a:off x="3763602" y="2751770"/>
              <a:ext cx="835293" cy="720080"/>
              <a:chOff x="3496214" y="1275606"/>
              <a:chExt cx="1060704" cy="9144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50A78E33-B48F-9158-AD9D-31B953638638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B710D4-AEB6-D7C5-3AEC-14280080A98C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B940A-E22A-09CF-924F-FA354A05DF85}"/>
                </a:ext>
              </a:extLst>
            </p:cNvPr>
            <p:cNvGrpSpPr/>
            <p:nvPr/>
          </p:nvGrpSpPr>
          <p:grpSpPr>
            <a:xfrm>
              <a:off x="4495281" y="3339133"/>
              <a:ext cx="835293" cy="720080"/>
              <a:chOff x="3496214" y="1275606"/>
              <a:chExt cx="1060704" cy="914400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260308E-76EB-1ECA-7698-71D9E0032AF9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3D50EB37-769B-8C00-88FC-FF054465D445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3DD978-E07E-D5EF-987F-4C9AA15A501F}"/>
                </a:ext>
              </a:extLst>
            </p:cNvPr>
            <p:cNvCxnSpPr/>
            <p:nvPr/>
          </p:nvCxnSpPr>
          <p:spPr>
            <a:xfrm>
              <a:off x="5356773" y="2625756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877831-5511-D8AF-2C5D-DB87B36248EB}"/>
                </a:ext>
              </a:extLst>
            </p:cNvPr>
            <p:cNvCxnSpPr/>
            <p:nvPr/>
          </p:nvCxnSpPr>
          <p:spPr>
            <a:xfrm flipH="1">
              <a:off x="731951" y="2139702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751EC6-EE92-7594-AE53-1ED526D66B51}"/>
                </a:ext>
              </a:extLst>
            </p:cNvPr>
            <p:cNvCxnSpPr/>
            <p:nvPr/>
          </p:nvCxnSpPr>
          <p:spPr>
            <a:xfrm flipH="1">
              <a:off x="731951" y="3111810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580F0B-CC63-6482-69C3-11F948BF8574}"/>
                </a:ext>
              </a:extLst>
            </p:cNvPr>
            <p:cNvGrpSpPr/>
            <p:nvPr/>
          </p:nvGrpSpPr>
          <p:grpSpPr>
            <a:xfrm>
              <a:off x="1813192" y="1295493"/>
              <a:ext cx="2592288" cy="734028"/>
              <a:chOff x="1470741" y="3425091"/>
              <a:chExt cx="2059657" cy="7340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F44FCE-3D9E-9053-B1B6-B7EA2305938D}"/>
                  </a:ext>
                </a:extLst>
              </p:cNvPr>
              <p:cNvSpPr txBox="1"/>
              <p:nvPr/>
            </p:nvSpPr>
            <p:spPr>
              <a:xfrm>
                <a:off x="1470741" y="3642118"/>
                <a:ext cx="1532091" cy="51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ID" sz="12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Lacks detail on dataset, No age in dataset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A33151-9695-CAA2-6950-BEEF12F2D57F}"/>
                  </a:ext>
                </a:extLst>
              </p:cNvPr>
              <p:cNvSpPr txBox="1"/>
              <p:nvPr/>
            </p:nvSpPr>
            <p:spPr>
              <a:xfrm>
                <a:off x="1470741" y="3425091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E6F2C7-2640-46C4-A710-D944EC3981D7}"/>
                </a:ext>
              </a:extLst>
            </p:cNvPr>
            <p:cNvGrpSpPr/>
            <p:nvPr/>
          </p:nvGrpSpPr>
          <p:grpSpPr>
            <a:xfrm>
              <a:off x="1784105" y="2360616"/>
              <a:ext cx="2592289" cy="678692"/>
              <a:chOff x="1447631" y="3504258"/>
              <a:chExt cx="2059658" cy="6786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FAF04-FDE6-8E54-4739-AACD8DFD6D5E}"/>
                  </a:ext>
                </a:extLst>
              </p:cNvPr>
              <p:cNvSpPr txBox="1"/>
              <p:nvPr/>
            </p:nvSpPr>
            <p:spPr>
              <a:xfrm>
                <a:off x="1447631" y="3721285"/>
                <a:ext cx="1676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find a good and suitable prediction model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81B0F-519B-77E2-BB10-233D16171FFC}"/>
                  </a:ext>
                </a:extLst>
              </p:cNvPr>
              <p:cNvSpPr txBox="1"/>
              <p:nvPr/>
            </p:nvSpPr>
            <p:spPr>
              <a:xfrm>
                <a:off x="1447632" y="350425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Predict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F908A6-2025-90B2-DDF5-97488B74E9B7}"/>
                </a:ext>
              </a:extLst>
            </p:cNvPr>
            <p:cNvGrpSpPr/>
            <p:nvPr/>
          </p:nvGrpSpPr>
          <p:grpSpPr>
            <a:xfrm>
              <a:off x="5322324" y="3166734"/>
              <a:ext cx="2810291" cy="494026"/>
              <a:chOff x="690534" y="3371468"/>
              <a:chExt cx="2059658" cy="4940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C675EC-B864-C64F-1E7E-9F29A44F948D}"/>
                  </a:ext>
                </a:extLst>
              </p:cNvPr>
              <p:cNvSpPr txBox="1"/>
              <p:nvPr/>
            </p:nvSpPr>
            <p:spPr>
              <a:xfrm>
                <a:off x="690535" y="358849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build a good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72AF76-3426-D263-F4AC-1A95D948492E}"/>
                  </a:ext>
                </a:extLst>
              </p:cNvPr>
              <p:cNvSpPr txBox="1"/>
              <p:nvPr/>
            </p:nvSpPr>
            <p:spPr>
              <a:xfrm>
                <a:off x="690534" y="33714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Imbalance Dataset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1B96EF-7206-0B72-1ED4-656575C43A7B}"/>
                </a:ext>
              </a:extLst>
            </p:cNvPr>
            <p:cNvGrpSpPr/>
            <p:nvPr/>
          </p:nvGrpSpPr>
          <p:grpSpPr>
            <a:xfrm>
              <a:off x="5450145" y="2052210"/>
              <a:ext cx="2592288" cy="494026"/>
              <a:chOff x="700377" y="3688830"/>
              <a:chExt cx="2059657" cy="49402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C49011-CF1D-DFB5-9739-0B7264B70147}"/>
                  </a:ext>
                </a:extLst>
              </p:cNvPr>
              <p:cNvSpPr txBox="1"/>
              <p:nvPr/>
            </p:nvSpPr>
            <p:spPr>
              <a:xfrm>
                <a:off x="700377" y="39058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Short deadline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2957ED-B8AF-87D2-AA1E-ED91EE388025}"/>
                  </a:ext>
                </a:extLst>
              </p:cNvPr>
              <p:cNvSpPr txBox="1"/>
              <p:nvPr/>
            </p:nvSpPr>
            <p:spPr>
              <a:xfrm>
                <a:off x="700377" y="368883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5540325" y="323400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DAD8AB11-B082-2C66-5BCC-D7514202FF3B}"/>
                </a:ext>
              </a:extLst>
            </p:cNvPr>
            <p:cNvSpPr/>
            <p:nvPr/>
          </p:nvSpPr>
          <p:spPr>
            <a:xfrm rot="2700000">
              <a:off x="4068506" y="191143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26E98B23-C545-579C-0625-AE07E3318014}"/>
                </a:ext>
              </a:extLst>
            </p:cNvPr>
            <p:cNvSpPr/>
            <p:nvPr/>
          </p:nvSpPr>
          <p:spPr>
            <a:xfrm rot="18805991">
              <a:off x="4768566" y="2435804"/>
              <a:ext cx="365117" cy="367257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597A3F7B-2806-4D17-36E2-9C73F44B69E2}"/>
                </a:ext>
              </a:extLst>
            </p:cNvPr>
            <p:cNvSpPr/>
            <p:nvPr/>
          </p:nvSpPr>
          <p:spPr>
            <a:xfrm>
              <a:off x="4016712" y="2934334"/>
              <a:ext cx="315507" cy="35495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E3090553-D858-16D7-1006-AE586C0F4071}"/>
                </a:ext>
              </a:extLst>
            </p:cNvPr>
            <p:cNvSpPr/>
            <p:nvPr/>
          </p:nvSpPr>
          <p:spPr>
            <a:xfrm rot="2700000">
              <a:off x="4081308" y="385442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4C0564-EC35-46FE-923B-83877D6F3A1F}"/>
                </a:ext>
              </a:extLst>
            </p:cNvPr>
            <p:cNvCxnSpPr/>
            <p:nvPr/>
          </p:nvCxnSpPr>
          <p:spPr>
            <a:xfrm>
              <a:off x="5330574" y="3699173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43CC3C7-5B0E-4AC2-AE58-10E02DADF812}"/>
                </a:ext>
              </a:extLst>
            </p:cNvPr>
            <p:cNvSpPr/>
            <p:nvPr/>
          </p:nvSpPr>
          <p:spPr>
            <a:xfrm rot="19596544">
              <a:off x="4806633" y="345185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36798" y="192809"/>
            <a:ext cx="1219889" cy="1127951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98327" y="2515302"/>
            <a:ext cx="2770177" cy="26510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F9368-8140-44B6-9B02-840CD38C7CD2}"/>
              </a:ext>
            </a:extLst>
          </p:cNvPr>
          <p:cNvGrpSpPr/>
          <p:nvPr/>
        </p:nvGrpSpPr>
        <p:grpSpPr>
          <a:xfrm>
            <a:off x="2747140" y="1785762"/>
            <a:ext cx="6148579" cy="3823745"/>
            <a:chOff x="2319764" y="1390827"/>
            <a:chExt cx="6148579" cy="382374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8EBEF-7B55-4298-9C0F-1B632CE4EE62}"/>
                </a:ext>
              </a:extLst>
            </p:cNvPr>
            <p:cNvGrpSpPr/>
            <p:nvPr/>
          </p:nvGrpSpPr>
          <p:grpSpPr>
            <a:xfrm>
              <a:off x="2319764" y="1390827"/>
              <a:ext cx="3823745" cy="3823745"/>
              <a:chOff x="2817898" y="2640907"/>
              <a:chExt cx="3960000" cy="3960000"/>
            </a:xfrm>
          </p:grpSpPr>
          <p:sp>
            <p:nvSpPr>
              <p:cNvPr id="50" name="Pie 56">
                <a:extLst>
                  <a:ext uri="{FF2B5EF4-FFF2-40B4-BE49-F238E27FC236}">
                    <a16:creationId xmlns:a16="http://schemas.microsoft.com/office/drawing/2014/main" id="{EFCEFF4E-A393-496F-8CF6-B7925E289C1A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F49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Pie 57">
                <a:extLst>
                  <a:ext uri="{FF2B5EF4-FFF2-40B4-BE49-F238E27FC236}">
                    <a16:creationId xmlns:a16="http://schemas.microsoft.com/office/drawing/2014/main" id="{085BF1A3-0CD7-4BF2-8753-D295C5405469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Pie 58">
                <a:extLst>
                  <a:ext uri="{FF2B5EF4-FFF2-40B4-BE49-F238E27FC236}">
                    <a16:creationId xmlns:a16="http://schemas.microsoft.com/office/drawing/2014/main" id="{CD64F143-D4D2-44CC-B53F-FAE744685398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Pie 59">
                <a:extLst>
                  <a:ext uri="{FF2B5EF4-FFF2-40B4-BE49-F238E27FC236}">
                    <a16:creationId xmlns:a16="http://schemas.microsoft.com/office/drawing/2014/main" id="{58E4BE1E-01B2-4F3A-84E2-2835C8725E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1CFABA-2CB9-4418-970E-FDA27648F5B8}"/>
                </a:ext>
              </a:extLst>
            </p:cNvPr>
            <p:cNvCxnSpPr/>
            <p:nvPr/>
          </p:nvCxnSpPr>
          <p:spPr>
            <a:xfrm>
              <a:off x="5680871" y="2582810"/>
              <a:ext cx="810000" cy="31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DAB06-B591-46EA-9094-29BEDE84191E}"/>
                </a:ext>
              </a:extLst>
            </p:cNvPr>
            <p:cNvCxnSpPr/>
            <p:nvPr/>
          </p:nvCxnSpPr>
          <p:spPr>
            <a:xfrm>
              <a:off x="5522264" y="3453692"/>
              <a:ext cx="8100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BD2F7-EEEC-48D0-BA0F-FB823BE3D896}"/>
                </a:ext>
              </a:extLst>
            </p:cNvPr>
            <p:cNvCxnSpPr/>
            <p:nvPr/>
          </p:nvCxnSpPr>
          <p:spPr>
            <a:xfrm>
              <a:off x="4694056" y="4291661"/>
              <a:ext cx="810000" cy="0"/>
            </a:xfrm>
            <a:prstGeom prst="straightConnector1">
              <a:avLst/>
            </a:prstGeom>
            <a:ln w="38100">
              <a:solidFill>
                <a:srgbClr val="F4932E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107857-0946-4067-90A7-4A692BEC2E34}"/>
                </a:ext>
              </a:extLst>
            </p:cNvPr>
            <p:cNvCxnSpPr/>
            <p:nvPr/>
          </p:nvCxnSpPr>
          <p:spPr>
            <a:xfrm>
              <a:off x="4968241" y="1667306"/>
              <a:ext cx="81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C21311-C2D1-40BC-90C0-B173D5ED12C9}"/>
                </a:ext>
              </a:extLst>
            </p:cNvPr>
            <p:cNvSpPr/>
            <p:nvPr/>
          </p:nvSpPr>
          <p:spPr>
            <a:xfrm>
              <a:off x="4352132" y="1657609"/>
              <a:ext cx="744588" cy="64632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B1ECAD-57FC-480B-85DC-9ED436CAE577}"/>
                </a:ext>
              </a:extLst>
            </p:cNvPr>
            <p:cNvSpPr/>
            <p:nvPr/>
          </p:nvSpPr>
          <p:spPr>
            <a:xfrm>
              <a:off x="4989636" y="2408321"/>
              <a:ext cx="599049" cy="5431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F5C312-5A00-4354-8EDB-469E45BD11FF}"/>
                </a:ext>
              </a:extLst>
            </p:cNvPr>
            <p:cNvSpPr/>
            <p:nvPr/>
          </p:nvSpPr>
          <p:spPr>
            <a:xfrm>
              <a:off x="4903184" y="3222202"/>
              <a:ext cx="596763" cy="5431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91557-1389-4C87-B22C-B993C0ECA9C0}"/>
                </a:ext>
              </a:extLst>
            </p:cNvPr>
            <p:cNvSpPr/>
            <p:nvPr/>
          </p:nvSpPr>
          <p:spPr>
            <a:xfrm>
              <a:off x="4518944" y="3744169"/>
              <a:ext cx="478006" cy="49002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rgbClr val="F49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AE2C9-0AFC-4D43-90AE-F03990ACFF11}"/>
                </a:ext>
              </a:extLst>
            </p:cNvPr>
            <p:cNvSpPr txBox="1"/>
            <p:nvPr/>
          </p:nvSpPr>
          <p:spPr>
            <a:xfrm>
              <a:off x="5835743" y="1484343"/>
              <a:ext cx="139117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Demographic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37F77C5F-936C-40D8-A623-3EEACFDD3DF7}"/>
                </a:ext>
              </a:extLst>
            </p:cNvPr>
            <p:cNvSpPr txBox="1">
              <a:spLocks/>
            </p:cNvSpPr>
            <p:nvPr/>
          </p:nvSpPr>
          <p:spPr>
            <a:xfrm>
              <a:off x="6509534" y="4141093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or not a customer chooses to stay with the company.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2FF370-0E4B-4D94-A9BA-5FACE5528EEA}"/>
                </a:ext>
              </a:extLst>
            </p:cNvPr>
            <p:cNvSpPr txBox="1"/>
            <p:nvPr/>
          </p:nvSpPr>
          <p:spPr>
            <a:xfrm>
              <a:off x="6520649" y="2418938"/>
              <a:ext cx="19476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Account Information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3E6AE1-9C10-427A-B52D-FF0477697146}"/>
                </a:ext>
              </a:extLst>
            </p:cNvPr>
            <p:cNvSpPr txBox="1"/>
            <p:nvPr/>
          </p:nvSpPr>
          <p:spPr>
            <a:xfrm>
              <a:off x="6419318" y="3306025"/>
              <a:ext cx="12800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Service Type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09CB1-B6AD-4274-B0FC-F00FAB4284D7}"/>
                </a:ext>
              </a:extLst>
            </p:cNvPr>
            <p:cNvSpPr txBox="1"/>
            <p:nvPr/>
          </p:nvSpPr>
          <p:spPr>
            <a:xfrm>
              <a:off x="5522264" y="4099195"/>
              <a:ext cx="1029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Customer Churn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48B56774-6864-4645-AE84-0711181AF954}"/>
                </a:ext>
              </a:extLst>
            </p:cNvPr>
            <p:cNvSpPr txBox="1">
              <a:spLocks/>
            </p:cNvSpPr>
            <p:nvPr/>
          </p:nvSpPr>
          <p:spPr>
            <a:xfrm>
              <a:off x="5956016" y="2716483"/>
              <a:ext cx="2386872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lnSpc>
                  <a:spcPct val="120000"/>
                </a:lnSpc>
                <a:spcBef>
                  <a:spcPts val="0"/>
                </a:spcBef>
                <a:buSzPts val="1000"/>
                <a:buNone/>
              </a:pP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tenure, contract type, payment method, paperless billing, monthly and total charges.</a:t>
              </a:r>
            </a:p>
          </p:txBody>
        </p:sp>
        <p:sp>
          <p:nvSpPr>
            <p:cNvPr id="38" name="Text Placeholder 12">
              <a:extLst>
                <a:ext uri="{FF2B5EF4-FFF2-40B4-BE49-F238E27FC236}">
                  <a16:creationId xmlns:a16="http://schemas.microsoft.com/office/drawing/2014/main" id="{0D15CBEE-4079-45A1-90A4-4D89F4697526}"/>
                </a:ext>
              </a:extLst>
            </p:cNvPr>
            <p:cNvSpPr txBox="1">
              <a:spLocks/>
            </p:cNvSpPr>
            <p:nvPr/>
          </p:nvSpPr>
          <p:spPr>
            <a:xfrm>
              <a:off x="5576484" y="3589094"/>
              <a:ext cx="2821610" cy="4567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services the customers have signed up for such as phone, internet, online security, streaming, etc.</a:t>
              </a:r>
            </a:p>
          </p:txBody>
        </p:sp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34AAE17F-CD72-449E-9DA5-BCF98833534D}"/>
                </a:ext>
              </a:extLst>
            </p:cNvPr>
            <p:cNvSpPr txBox="1">
              <a:spLocks/>
            </p:cNvSpPr>
            <p:nvPr/>
          </p:nvSpPr>
          <p:spPr>
            <a:xfrm>
              <a:off x="5592415" y="1835814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gender, age range, whether a customer has a partner or any dependents.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D52BF-8FAD-4596-880F-6B3BE70CB176}"/>
                </a:ext>
              </a:extLst>
            </p:cNvPr>
            <p:cNvGrpSpPr/>
            <p:nvPr/>
          </p:nvGrpSpPr>
          <p:grpSpPr>
            <a:xfrm>
              <a:off x="2868627" y="2765604"/>
              <a:ext cx="2062760" cy="1092714"/>
              <a:chOff x="773154" y="3138879"/>
              <a:chExt cx="2862742" cy="15865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CA3A04-9503-4409-9B60-4861409A9D78}"/>
                  </a:ext>
                </a:extLst>
              </p:cNvPr>
              <p:cNvGrpSpPr/>
              <p:nvPr userDrawn="1"/>
            </p:nvGrpSpPr>
            <p:grpSpPr>
              <a:xfrm>
                <a:off x="945641" y="3138879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39B68AD-A584-41BD-B4F0-CD9EFEC4F447}"/>
                    </a:ext>
                  </a:extLst>
                </p:cNvPr>
                <p:cNvSpPr/>
                <p:nvPr userDrawn="1"/>
              </p:nvSpPr>
              <p:spPr>
                <a:xfrm>
                  <a:off x="1919177" y="4818888"/>
                  <a:ext cx="1881566" cy="11706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</a:rPr>
                    <a:t>About Dataset</a:t>
                  </a: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69124B5-D5FB-4E61-A056-ACF32C86AAF9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7D8A23B-3179-47C5-A39F-E65EF43BC8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97BE11C5-3D4E-4617-9F6D-CAC3DB28B2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9CCCB130-ADE8-41FD-8ABC-AF62C5C6C7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3B37CBC7-5C13-4DA6-A658-6C9AF467A7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A29211-B522-40A9-BFC3-BAD186F86F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D70005B-EFC6-409E-AA68-1656787CD230}"/>
                  </a:ext>
                </a:extLst>
              </p:cNvPr>
              <p:cNvSpPr/>
              <p:nvPr userDrawn="1"/>
            </p:nvSpPr>
            <p:spPr>
              <a:xfrm>
                <a:off x="773154" y="4321560"/>
                <a:ext cx="2862742" cy="403821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96932-7990-4EBC-8918-CC88E43D1A39}"/>
              </a:ext>
            </a:extLst>
          </p:cNvPr>
          <p:cNvGrpSpPr/>
          <p:nvPr/>
        </p:nvGrpSpPr>
        <p:grpSpPr>
          <a:xfrm rot="378088">
            <a:off x="546989" y="121509"/>
            <a:ext cx="4518747" cy="2564092"/>
            <a:chOff x="7246464" y="1754257"/>
            <a:chExt cx="1045690" cy="814173"/>
          </a:xfrm>
          <a:solidFill>
            <a:schemeClr val="accent6"/>
          </a:solidFill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22040382-AF04-49F0-B143-3B5C9C51B9A7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rgbClr val="F4932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4ED9ECF-0339-4404-9635-B8BBDD30CE8C}"/>
                </a:ext>
              </a:extLst>
            </p:cNvPr>
            <p:cNvSpPr/>
            <p:nvPr/>
          </p:nvSpPr>
          <p:spPr>
            <a:xfrm rot="1802267">
              <a:off x="7578055" y="2439110"/>
              <a:ext cx="78402" cy="76769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6D8527-9499-4562-826D-9190A58A4D4F}"/>
                </a:ext>
              </a:extLst>
            </p:cNvPr>
            <p:cNvSpPr/>
            <p:nvPr/>
          </p:nvSpPr>
          <p:spPr>
            <a:xfrm rot="1802267">
              <a:off x="7553825" y="2513262"/>
              <a:ext cx="44375" cy="55168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9" name="Google Shape;265;p64">
            <a:extLst>
              <a:ext uri="{FF2B5EF4-FFF2-40B4-BE49-F238E27FC236}">
                <a16:creationId xmlns:a16="http://schemas.microsoft.com/office/drawing/2014/main" id="{46D3842B-0F80-4BE4-AC56-A9E0B716C9F1}"/>
              </a:ext>
            </a:extLst>
          </p:cNvPr>
          <p:cNvSpPr txBox="1"/>
          <p:nvPr/>
        </p:nvSpPr>
        <p:spPr>
          <a:xfrm>
            <a:off x="1338409" y="403663"/>
            <a:ext cx="1994709" cy="39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1800" dirty="0">
                <a:solidFill>
                  <a:srgbClr val="00206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1800" b="0" i="0" u="none" strike="noStrike" cap="none" dirty="0">
              <a:solidFill>
                <a:srgbClr val="00206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0" name="Google Shape;266;p64">
            <a:extLst>
              <a:ext uri="{FF2B5EF4-FFF2-40B4-BE49-F238E27FC236}">
                <a16:creationId xmlns:a16="http://schemas.microsoft.com/office/drawing/2014/main" id="{FD7C1AFB-5C55-4D92-A1D3-A0F4CB0EE204}"/>
              </a:ext>
            </a:extLst>
          </p:cNvPr>
          <p:cNvSpPr txBox="1"/>
          <p:nvPr/>
        </p:nvSpPr>
        <p:spPr>
          <a:xfrm>
            <a:off x="1128217" y="747429"/>
            <a:ext cx="3183073" cy="163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100" b="0" i="0" u="none" strike="noStrike" cap="none" dirty="0">
              <a:solidFill>
                <a:schemeClr val="bg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345;p71">
            <a:extLst>
              <a:ext uri="{FF2B5EF4-FFF2-40B4-BE49-F238E27FC236}">
                <a16:creationId xmlns:a16="http://schemas.microsoft.com/office/drawing/2014/main" id="{E9466CAA-24C5-4A63-ABF4-E93ED71F81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EECB94-8967-47BB-A6C2-8571A901EAC3}"/>
              </a:ext>
            </a:extLst>
          </p:cNvPr>
          <p:cNvGrpSpPr/>
          <p:nvPr/>
        </p:nvGrpSpPr>
        <p:grpSpPr>
          <a:xfrm>
            <a:off x="603795" y="1063033"/>
            <a:ext cx="8108756" cy="3676133"/>
            <a:chOff x="603795" y="1063033"/>
            <a:chExt cx="8108756" cy="367613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C4FFD0-E5C1-4EBC-B56B-57C2324363DC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224" name="Block Arc 223">
                <a:extLst>
                  <a:ext uri="{FF2B5EF4-FFF2-40B4-BE49-F238E27FC236}">
                    <a16:creationId xmlns:a16="http://schemas.microsoft.com/office/drawing/2014/main" id="{6736E3E1-2503-46AA-A405-270EB0D29BB6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32C096-68B2-454F-B59B-8596F1A6AE53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1F24E39-BCA0-4EE6-B4F1-03A935A659FF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797E634-501D-4B99-BE2B-C21C1E74978C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3DADC80-85E7-4E6A-8D0A-4F43D38907F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627BEA-54FC-41FA-A930-C20E8CC534C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D1D448-655A-44D1-8F42-C044DA66BBB2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B03A09E1-C935-4DD3-B110-3640D1874733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15B8E75-8C97-4C2F-BA74-01DB972DAF7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DE2D4D-2437-462D-B082-104B9B9D0A6A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D957449-543A-4A9D-8060-F75783F9925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2839E1E-C4CD-4C97-A194-4EFC9DC587A7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8DDB21-975C-4CD5-A4AB-5FD1757A8621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53CA7F6-2B44-4388-9FCA-A2EA00AF58D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6B5940A-E01F-451B-8651-9EDF152A21C3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5B4B80-5641-4DAB-871F-BF8498697627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80078AE-CBC6-4E24-9FF5-55B8C2D5C44D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AE9EA37-CD0E-4B41-8FAF-300BDD632B68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D9F7CC5-B3DC-4DD1-90F7-70C84268650E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01F469D-BF0A-45E2-9EB1-41E53E351A27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19">
                <a:extLst>
                  <a:ext uri="{FF2B5EF4-FFF2-40B4-BE49-F238E27FC236}">
                    <a16:creationId xmlns:a16="http://schemas.microsoft.com/office/drawing/2014/main" id="{61A0CCEB-F4FC-4688-97DC-3C4EC79F3F37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32C696-7735-47E3-8BEF-C2C137CD407B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99CD066-ACEF-4FE8-A287-8DCCD3677DA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4">
                <a:extLst>
                  <a:ext uri="{FF2B5EF4-FFF2-40B4-BE49-F238E27FC236}">
                    <a16:creationId xmlns:a16="http://schemas.microsoft.com/office/drawing/2014/main" id="{030EEA1A-18DC-4F3C-89A2-1D56B0F4C7F0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AA7C417-1737-44F7-A86E-EB361A6E98B7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6E6BDA5-23A4-449B-9CB2-40A467A8E37F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7">
                <a:extLst>
                  <a:ext uri="{FF2B5EF4-FFF2-40B4-BE49-F238E27FC236}">
                    <a16:creationId xmlns:a16="http://schemas.microsoft.com/office/drawing/2014/main" id="{A6D55085-9F6A-4F9C-95B7-A9C888C1184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D1D8B1-DCF6-4CA2-954F-07EE5FA0C43B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1449C24F-254E-48DC-A086-DD60E56C1D55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Chevron 30">
                <a:extLst>
                  <a:ext uri="{FF2B5EF4-FFF2-40B4-BE49-F238E27FC236}">
                    <a16:creationId xmlns:a16="http://schemas.microsoft.com/office/drawing/2014/main" id="{499740B0-989D-4018-ADCD-3E3C738E6FE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F1ED36-1802-4572-B45A-5F08C47C0598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204" name="TextBox 41">
                <a:extLst>
                  <a:ext uri="{FF2B5EF4-FFF2-40B4-BE49-F238E27FC236}">
                    <a16:creationId xmlns:a16="http://schemas.microsoft.com/office/drawing/2014/main" id="{BCEA26C7-C53D-41B3-A064-330F435153C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Pipeline</a:t>
                </a:r>
              </a:p>
            </p:txBody>
          </p:sp>
          <p:sp>
            <p:nvSpPr>
              <p:cNvPr id="205" name="TextBox 42">
                <a:extLst>
                  <a:ext uri="{FF2B5EF4-FFF2-40B4-BE49-F238E27FC236}">
                    <a16:creationId xmlns:a16="http://schemas.microsoft.com/office/drawing/2014/main" id="{997D6B1C-981D-4711-B6BE-47D80F46259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3265A7-31C7-424E-B71F-5FEE6791303A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202" name="TextBox 44">
                <a:extLst>
                  <a:ext uri="{FF2B5EF4-FFF2-40B4-BE49-F238E27FC236}">
                    <a16:creationId xmlns:a16="http://schemas.microsoft.com/office/drawing/2014/main" id="{F3A7AC60-71EA-4056-B4DE-460A1C64717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Machine Learning Creation</a:t>
                </a:r>
              </a:p>
            </p:txBody>
          </p:sp>
          <p:sp>
            <p:nvSpPr>
              <p:cNvPr id="203" name="TextBox 45">
                <a:extLst>
                  <a:ext uri="{FF2B5EF4-FFF2-40B4-BE49-F238E27FC236}">
                    <a16:creationId xmlns:a16="http://schemas.microsoft.com/office/drawing/2014/main" id="{E01060FA-A29B-4A93-A614-1B970C2D7C5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3933B54-4794-49F7-8956-E7FCB87B7D0E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678692"/>
              <a:chOff x="803640" y="3362835"/>
              <a:chExt cx="2059657" cy="678692"/>
            </a:xfrm>
          </p:grpSpPr>
          <p:sp>
            <p:nvSpPr>
              <p:cNvPr id="200" name="TextBox 47">
                <a:extLst>
                  <a:ext uri="{FF2B5EF4-FFF2-40B4-BE49-F238E27FC236}">
                    <a16:creationId xmlns:a16="http://schemas.microsoft.com/office/drawing/2014/main" id="{CE944D0C-D8C4-47CE-8ED0-CDD3B52220FA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Improvement</a:t>
                </a:r>
              </a:p>
            </p:txBody>
          </p:sp>
          <p:sp>
            <p:nvSpPr>
              <p:cNvPr id="201" name="TextBox 48">
                <a:extLst>
                  <a:ext uri="{FF2B5EF4-FFF2-40B4-BE49-F238E27FC236}">
                    <a16:creationId xmlns:a16="http://schemas.microsoft.com/office/drawing/2014/main" id="{A5861C81-E661-419E-AA97-8052446258B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4" name="Google Shape;344;p71">
              <a:extLst>
                <a:ext uri="{FF2B5EF4-FFF2-40B4-BE49-F238E27FC236}">
                  <a16:creationId xmlns:a16="http://schemas.microsoft.com/office/drawing/2014/main" id="{7DD57E3C-40CA-473D-A135-E760C89A4471}"/>
                </a:ext>
              </a:extLst>
            </p:cNvPr>
            <p:cNvSpPr txBox="1"/>
            <p:nvPr/>
          </p:nvSpPr>
          <p:spPr>
            <a:xfrm>
              <a:off x="1277445" y="1068824"/>
              <a:ext cx="631132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13 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2656E6-77ED-423D-ADA3-D23D19F7D7FD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678692"/>
              <a:chOff x="3631917" y="3349754"/>
              <a:chExt cx="2059657" cy="678692"/>
            </a:xfrm>
          </p:grpSpPr>
          <p:sp>
            <p:nvSpPr>
              <p:cNvPr id="198" name="TextBox 41">
                <a:extLst>
                  <a:ext uri="{FF2B5EF4-FFF2-40B4-BE49-F238E27FC236}">
                    <a16:creationId xmlns:a16="http://schemas.microsoft.com/office/drawing/2014/main" id="{F361F4B3-F735-4941-A50F-94AA332BE73E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</p:txBody>
          </p:sp>
          <p:sp>
            <p:nvSpPr>
              <p:cNvPr id="199" name="TextBox 42">
                <a:extLst>
                  <a:ext uri="{FF2B5EF4-FFF2-40B4-BE49-F238E27FC236}">
                    <a16:creationId xmlns:a16="http://schemas.microsoft.com/office/drawing/2014/main" id="{A9A2F64C-3D85-4F58-99D9-EA3626F61693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6B2753-79B6-4B7D-8FF8-7DF04582B7AB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494026"/>
              <a:chOff x="-1981556" y="3342223"/>
              <a:chExt cx="2059657" cy="494026"/>
            </a:xfrm>
          </p:grpSpPr>
          <p:sp>
            <p:nvSpPr>
              <p:cNvPr id="196" name="TextBox 41">
                <a:extLst>
                  <a:ext uri="{FF2B5EF4-FFF2-40B4-BE49-F238E27FC236}">
                    <a16:creationId xmlns:a16="http://schemas.microsoft.com/office/drawing/2014/main" id="{AF34484E-907C-43B7-9797-BCEC0C19E71F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7" name="TextBox 42">
                <a:extLst>
                  <a:ext uri="{FF2B5EF4-FFF2-40B4-BE49-F238E27FC236}">
                    <a16:creationId xmlns:a16="http://schemas.microsoft.com/office/drawing/2014/main" id="{ADEB5E66-905F-4507-B705-7EBD8BF2A94A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Presentation</a:t>
                </a:r>
              </a:p>
              <a:p>
                <a:pPr algn="ctr"/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7" name="Google Shape;344;p71">
              <a:extLst>
                <a:ext uri="{FF2B5EF4-FFF2-40B4-BE49-F238E27FC236}">
                  <a16:creationId xmlns:a16="http://schemas.microsoft.com/office/drawing/2014/main" id="{8F331C94-653C-4804-B1FA-AAB559680B90}"/>
                </a:ext>
              </a:extLst>
            </p:cNvPr>
            <p:cNvSpPr txBox="1"/>
            <p:nvPr/>
          </p:nvSpPr>
          <p:spPr>
            <a:xfrm>
              <a:off x="3997063" y="1063033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14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" name="Google Shape;344;p71">
              <a:extLst>
                <a:ext uri="{FF2B5EF4-FFF2-40B4-BE49-F238E27FC236}">
                  <a16:creationId xmlns:a16="http://schemas.microsoft.com/office/drawing/2014/main" id="{E4ABA610-8D29-4B85-BDCC-68807AD50192}"/>
                </a:ext>
              </a:extLst>
            </p:cNvPr>
            <p:cNvSpPr txBox="1"/>
            <p:nvPr/>
          </p:nvSpPr>
          <p:spPr>
            <a:xfrm>
              <a:off x="6653334" y="1068045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15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" name="Google Shape;344;p71">
              <a:extLst>
                <a:ext uri="{FF2B5EF4-FFF2-40B4-BE49-F238E27FC236}">
                  <a16:creationId xmlns:a16="http://schemas.microsoft.com/office/drawing/2014/main" id="{636545A3-B0F5-4013-A297-E0BB725A5273}"/>
                </a:ext>
              </a:extLst>
            </p:cNvPr>
            <p:cNvSpPr txBox="1"/>
            <p:nvPr/>
          </p:nvSpPr>
          <p:spPr>
            <a:xfrm>
              <a:off x="5349945" y="2809049"/>
              <a:ext cx="675096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16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" name="Google Shape;344;p71">
              <a:extLst>
                <a:ext uri="{FF2B5EF4-FFF2-40B4-BE49-F238E27FC236}">
                  <a16:creationId xmlns:a16="http://schemas.microsoft.com/office/drawing/2014/main" id="{A0C103C4-BAC1-41D2-AC38-5B25D80CAB4E}"/>
                </a:ext>
              </a:extLst>
            </p:cNvPr>
            <p:cNvSpPr txBox="1"/>
            <p:nvPr/>
          </p:nvSpPr>
          <p:spPr>
            <a:xfrm>
              <a:off x="2581474" y="2819674"/>
              <a:ext cx="68571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17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" name="Google Shape;1603;p52">
              <a:extLst>
                <a:ext uri="{FF2B5EF4-FFF2-40B4-BE49-F238E27FC236}">
                  <a16:creationId xmlns:a16="http://schemas.microsoft.com/office/drawing/2014/main" id="{19A1EEDF-8A5D-4F79-978A-5372C8B7DC25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177" name="Google Shape;1604;p52">
                <a:extLst>
                  <a:ext uri="{FF2B5EF4-FFF2-40B4-BE49-F238E27FC236}">
                    <a16:creationId xmlns:a16="http://schemas.microsoft.com/office/drawing/2014/main" id="{3A7AFCD6-2BA3-49C0-A7D1-9A20E225933D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Google Shape;1605;p52">
                <a:extLst>
                  <a:ext uri="{FF2B5EF4-FFF2-40B4-BE49-F238E27FC236}">
                    <a16:creationId xmlns:a16="http://schemas.microsoft.com/office/drawing/2014/main" id="{6120AB06-334D-4894-8362-7C7CB078D06C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Google Shape;1606;p52">
                <a:extLst>
                  <a:ext uri="{FF2B5EF4-FFF2-40B4-BE49-F238E27FC236}">
                    <a16:creationId xmlns:a16="http://schemas.microsoft.com/office/drawing/2014/main" id="{D915C7A9-0E9E-40B9-B667-4CC24F1718F2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Google Shape;1607;p52">
                <a:extLst>
                  <a:ext uri="{FF2B5EF4-FFF2-40B4-BE49-F238E27FC236}">
                    <a16:creationId xmlns:a16="http://schemas.microsoft.com/office/drawing/2014/main" id="{05C4051F-EDFC-46A2-A016-33B29F106D6A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oogle Shape;1608;p52">
                <a:extLst>
                  <a:ext uri="{FF2B5EF4-FFF2-40B4-BE49-F238E27FC236}">
                    <a16:creationId xmlns:a16="http://schemas.microsoft.com/office/drawing/2014/main" id="{13B384E8-A47C-476A-8E80-8D9A1E750BD2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oogle Shape;1609;p52">
                <a:extLst>
                  <a:ext uri="{FF2B5EF4-FFF2-40B4-BE49-F238E27FC236}">
                    <a16:creationId xmlns:a16="http://schemas.microsoft.com/office/drawing/2014/main" id="{4CC0C2AF-AA25-4C08-92DA-F5D4377CE7BB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oogle Shape;1610;p52">
                <a:extLst>
                  <a:ext uri="{FF2B5EF4-FFF2-40B4-BE49-F238E27FC236}">
                    <a16:creationId xmlns:a16="http://schemas.microsoft.com/office/drawing/2014/main" id="{C0092821-9483-42B3-B7D7-4D44473C5521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oogle Shape;1611;p52">
                <a:extLst>
                  <a:ext uri="{FF2B5EF4-FFF2-40B4-BE49-F238E27FC236}">
                    <a16:creationId xmlns:a16="http://schemas.microsoft.com/office/drawing/2014/main" id="{878EF598-5044-40DD-B9C7-3D838EA849A0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oogle Shape;1612;p52">
                <a:extLst>
                  <a:ext uri="{FF2B5EF4-FFF2-40B4-BE49-F238E27FC236}">
                    <a16:creationId xmlns:a16="http://schemas.microsoft.com/office/drawing/2014/main" id="{0281048D-B668-4296-8C60-63B32CC389BB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oogle Shape;1613;p52">
                <a:extLst>
                  <a:ext uri="{FF2B5EF4-FFF2-40B4-BE49-F238E27FC236}">
                    <a16:creationId xmlns:a16="http://schemas.microsoft.com/office/drawing/2014/main" id="{F0180373-6C91-41A7-8CEA-719D581F9CA4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oogle Shape;1614;p52">
                <a:extLst>
                  <a:ext uri="{FF2B5EF4-FFF2-40B4-BE49-F238E27FC236}">
                    <a16:creationId xmlns:a16="http://schemas.microsoft.com/office/drawing/2014/main" id="{4FC312CA-7BF3-4E8A-AE25-1D07B8813350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oogle Shape;1615;p52">
                <a:extLst>
                  <a:ext uri="{FF2B5EF4-FFF2-40B4-BE49-F238E27FC236}">
                    <a16:creationId xmlns:a16="http://schemas.microsoft.com/office/drawing/2014/main" id="{27E43FAF-C412-45FB-B4A9-52C5FA9FE6CD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oogle Shape;1616;p52">
                <a:extLst>
                  <a:ext uri="{FF2B5EF4-FFF2-40B4-BE49-F238E27FC236}">
                    <a16:creationId xmlns:a16="http://schemas.microsoft.com/office/drawing/2014/main" id="{B427C036-949C-4A23-A04E-44D4A3ADD3D3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oogle Shape;1617;p52">
                <a:extLst>
                  <a:ext uri="{FF2B5EF4-FFF2-40B4-BE49-F238E27FC236}">
                    <a16:creationId xmlns:a16="http://schemas.microsoft.com/office/drawing/2014/main" id="{5C5CB07D-04AC-4652-9BD3-654B64846FA4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oogle Shape;1618;p52">
                <a:extLst>
                  <a:ext uri="{FF2B5EF4-FFF2-40B4-BE49-F238E27FC236}">
                    <a16:creationId xmlns:a16="http://schemas.microsoft.com/office/drawing/2014/main" id="{E6894153-34DC-435A-8DDA-9661D278ED05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oogle Shape;1619;p52">
                <a:extLst>
                  <a:ext uri="{FF2B5EF4-FFF2-40B4-BE49-F238E27FC236}">
                    <a16:creationId xmlns:a16="http://schemas.microsoft.com/office/drawing/2014/main" id="{95E1F810-439C-4B57-85D4-5BFEFD17EF1A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oogle Shape;1620;p52">
                <a:extLst>
                  <a:ext uri="{FF2B5EF4-FFF2-40B4-BE49-F238E27FC236}">
                    <a16:creationId xmlns:a16="http://schemas.microsoft.com/office/drawing/2014/main" id="{5E39FA63-9756-4CDF-88D8-D3FEBB8EF253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oogle Shape;1621;p52">
                <a:extLst>
                  <a:ext uri="{FF2B5EF4-FFF2-40B4-BE49-F238E27FC236}">
                    <a16:creationId xmlns:a16="http://schemas.microsoft.com/office/drawing/2014/main" id="{52E7751E-CF56-47DE-B5D2-CED37C8AAE0B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oogle Shape;1622;p52">
                <a:extLst>
                  <a:ext uri="{FF2B5EF4-FFF2-40B4-BE49-F238E27FC236}">
                    <a16:creationId xmlns:a16="http://schemas.microsoft.com/office/drawing/2014/main" id="{ADAD4AAA-92F3-4117-9BC9-08B327CCCB48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oogle Shape;1685;p52">
              <a:extLst>
                <a:ext uri="{FF2B5EF4-FFF2-40B4-BE49-F238E27FC236}">
                  <a16:creationId xmlns:a16="http://schemas.microsoft.com/office/drawing/2014/main" id="{5E70997D-6D76-4A54-A86E-8BD7440633AB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165" name="Google Shape;1686;p52">
                <a:extLst>
                  <a:ext uri="{FF2B5EF4-FFF2-40B4-BE49-F238E27FC236}">
                    <a16:creationId xmlns:a16="http://schemas.microsoft.com/office/drawing/2014/main" id="{C737FD77-9C0C-4229-BDEF-65FF4628B657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Google Shape;1687;p52">
                <a:extLst>
                  <a:ext uri="{FF2B5EF4-FFF2-40B4-BE49-F238E27FC236}">
                    <a16:creationId xmlns:a16="http://schemas.microsoft.com/office/drawing/2014/main" id="{A95A689F-F620-41BC-8397-2D06DD45C1DA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Google Shape;1688;p52">
                <a:extLst>
                  <a:ext uri="{FF2B5EF4-FFF2-40B4-BE49-F238E27FC236}">
                    <a16:creationId xmlns:a16="http://schemas.microsoft.com/office/drawing/2014/main" id="{C05A1C37-7EB0-4E0F-837F-0E897E0B2E54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Google Shape;1689;p52">
                <a:extLst>
                  <a:ext uri="{FF2B5EF4-FFF2-40B4-BE49-F238E27FC236}">
                    <a16:creationId xmlns:a16="http://schemas.microsoft.com/office/drawing/2014/main" id="{43F32ED3-8F0D-42E3-B4C8-3950893484EF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Google Shape;1690;p52">
                <a:extLst>
                  <a:ext uri="{FF2B5EF4-FFF2-40B4-BE49-F238E27FC236}">
                    <a16:creationId xmlns:a16="http://schemas.microsoft.com/office/drawing/2014/main" id="{50467AF5-145F-408D-89A3-9C5C30162981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Google Shape;1691;p52">
                <a:extLst>
                  <a:ext uri="{FF2B5EF4-FFF2-40B4-BE49-F238E27FC236}">
                    <a16:creationId xmlns:a16="http://schemas.microsoft.com/office/drawing/2014/main" id="{956FC9D6-169A-481A-A8F3-229162C76D8B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Google Shape;1692;p52">
                <a:extLst>
                  <a:ext uri="{FF2B5EF4-FFF2-40B4-BE49-F238E27FC236}">
                    <a16:creationId xmlns:a16="http://schemas.microsoft.com/office/drawing/2014/main" id="{06A8FF05-9C15-4036-AB9B-20A6828973AB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Google Shape;1693;p52">
                <a:extLst>
                  <a:ext uri="{FF2B5EF4-FFF2-40B4-BE49-F238E27FC236}">
                    <a16:creationId xmlns:a16="http://schemas.microsoft.com/office/drawing/2014/main" id="{F7035BD6-4EE2-4BD6-81F2-457253A765C6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Google Shape;1694;p52">
                <a:extLst>
                  <a:ext uri="{FF2B5EF4-FFF2-40B4-BE49-F238E27FC236}">
                    <a16:creationId xmlns:a16="http://schemas.microsoft.com/office/drawing/2014/main" id="{ECFBCF1D-06AC-4943-8827-0C8371EAA0E8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Google Shape;1695;p52">
                <a:extLst>
                  <a:ext uri="{FF2B5EF4-FFF2-40B4-BE49-F238E27FC236}">
                    <a16:creationId xmlns:a16="http://schemas.microsoft.com/office/drawing/2014/main" id="{55315D7E-6C82-48C0-BE52-8C7F8DC79DA4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Google Shape;1696;p52">
                <a:extLst>
                  <a:ext uri="{FF2B5EF4-FFF2-40B4-BE49-F238E27FC236}">
                    <a16:creationId xmlns:a16="http://schemas.microsoft.com/office/drawing/2014/main" id="{9AEBA0E9-8A01-4D2E-9FB5-B280030D8253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Google Shape;1697;p52">
                <a:extLst>
                  <a:ext uri="{FF2B5EF4-FFF2-40B4-BE49-F238E27FC236}">
                    <a16:creationId xmlns:a16="http://schemas.microsoft.com/office/drawing/2014/main" id="{66C3A4D2-EBDB-494C-B941-D19FC5B4EA77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oogle Shape;1623;p52">
              <a:extLst>
                <a:ext uri="{FF2B5EF4-FFF2-40B4-BE49-F238E27FC236}">
                  <a16:creationId xmlns:a16="http://schemas.microsoft.com/office/drawing/2014/main" id="{B2D2ACAB-E13F-4587-8631-8871808C5918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116" name="Google Shape;1624;p52">
                <a:extLst>
                  <a:ext uri="{FF2B5EF4-FFF2-40B4-BE49-F238E27FC236}">
                    <a16:creationId xmlns:a16="http://schemas.microsoft.com/office/drawing/2014/main" id="{95125A50-E6C8-4804-B45E-038081F65F8E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Google Shape;1625;p52">
                <a:extLst>
                  <a:ext uri="{FF2B5EF4-FFF2-40B4-BE49-F238E27FC236}">
                    <a16:creationId xmlns:a16="http://schemas.microsoft.com/office/drawing/2014/main" id="{0C122729-F08B-4187-887D-14C4821883B2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Google Shape;1626;p52">
                <a:extLst>
                  <a:ext uri="{FF2B5EF4-FFF2-40B4-BE49-F238E27FC236}">
                    <a16:creationId xmlns:a16="http://schemas.microsoft.com/office/drawing/2014/main" id="{335E8084-F003-4861-A03B-33BE91D7AE5B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Google Shape;1627;p52">
                <a:extLst>
                  <a:ext uri="{FF2B5EF4-FFF2-40B4-BE49-F238E27FC236}">
                    <a16:creationId xmlns:a16="http://schemas.microsoft.com/office/drawing/2014/main" id="{47BCEC3B-4A3D-4211-85E5-9BBDA67EF9EE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Google Shape;1628;p52">
                <a:extLst>
                  <a:ext uri="{FF2B5EF4-FFF2-40B4-BE49-F238E27FC236}">
                    <a16:creationId xmlns:a16="http://schemas.microsoft.com/office/drawing/2014/main" id="{73CD8D13-7C3E-453E-A2EE-61279B42B29D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1629;p52">
                <a:extLst>
                  <a:ext uri="{FF2B5EF4-FFF2-40B4-BE49-F238E27FC236}">
                    <a16:creationId xmlns:a16="http://schemas.microsoft.com/office/drawing/2014/main" id="{4D19FA59-8263-4BEA-B80B-8B52743893A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1630;p52">
                <a:extLst>
                  <a:ext uri="{FF2B5EF4-FFF2-40B4-BE49-F238E27FC236}">
                    <a16:creationId xmlns:a16="http://schemas.microsoft.com/office/drawing/2014/main" id="{F5D8C450-D7DF-40D2-B45D-AE718247ECFD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oogle Shape;1631;p52">
                <a:extLst>
                  <a:ext uri="{FF2B5EF4-FFF2-40B4-BE49-F238E27FC236}">
                    <a16:creationId xmlns:a16="http://schemas.microsoft.com/office/drawing/2014/main" id="{E68706D2-B4B3-4EC0-BE44-D6426CC72E50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1632;p52">
                <a:extLst>
                  <a:ext uri="{FF2B5EF4-FFF2-40B4-BE49-F238E27FC236}">
                    <a16:creationId xmlns:a16="http://schemas.microsoft.com/office/drawing/2014/main" id="{BA8B92F6-B572-4F32-858B-062310D5DDE2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1633;p52">
                <a:extLst>
                  <a:ext uri="{FF2B5EF4-FFF2-40B4-BE49-F238E27FC236}">
                    <a16:creationId xmlns:a16="http://schemas.microsoft.com/office/drawing/2014/main" id="{6EC9F888-087B-4E93-ABB1-49542CE6055C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1634;p52">
                <a:extLst>
                  <a:ext uri="{FF2B5EF4-FFF2-40B4-BE49-F238E27FC236}">
                    <a16:creationId xmlns:a16="http://schemas.microsoft.com/office/drawing/2014/main" id="{D4204A9A-CEA4-4D90-AAB2-0D3550A0FA86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1635;p52">
                <a:extLst>
                  <a:ext uri="{FF2B5EF4-FFF2-40B4-BE49-F238E27FC236}">
                    <a16:creationId xmlns:a16="http://schemas.microsoft.com/office/drawing/2014/main" id="{60857557-4C58-4ABC-9136-D7CAB2125EB6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1636;p52">
                <a:extLst>
                  <a:ext uri="{FF2B5EF4-FFF2-40B4-BE49-F238E27FC236}">
                    <a16:creationId xmlns:a16="http://schemas.microsoft.com/office/drawing/2014/main" id="{FF1900E8-E77A-4A77-800E-CD89EA24E290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1637;p52">
                <a:extLst>
                  <a:ext uri="{FF2B5EF4-FFF2-40B4-BE49-F238E27FC236}">
                    <a16:creationId xmlns:a16="http://schemas.microsoft.com/office/drawing/2014/main" id="{C132D372-4FF5-4ED3-85CD-E1CA5B94F2D3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1638;p52">
                <a:extLst>
                  <a:ext uri="{FF2B5EF4-FFF2-40B4-BE49-F238E27FC236}">
                    <a16:creationId xmlns:a16="http://schemas.microsoft.com/office/drawing/2014/main" id="{E8231BF9-6B4F-477E-8325-06660A77166C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1639;p52">
                <a:extLst>
                  <a:ext uri="{FF2B5EF4-FFF2-40B4-BE49-F238E27FC236}">
                    <a16:creationId xmlns:a16="http://schemas.microsoft.com/office/drawing/2014/main" id="{3046EA38-4482-48EF-B916-A8EC51FC4752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1640;p52">
                <a:extLst>
                  <a:ext uri="{FF2B5EF4-FFF2-40B4-BE49-F238E27FC236}">
                    <a16:creationId xmlns:a16="http://schemas.microsoft.com/office/drawing/2014/main" id="{8D0C58DC-4F87-46AA-A7B7-005A6526DF65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1641;p52">
                <a:extLst>
                  <a:ext uri="{FF2B5EF4-FFF2-40B4-BE49-F238E27FC236}">
                    <a16:creationId xmlns:a16="http://schemas.microsoft.com/office/drawing/2014/main" id="{9BDBBF12-70A2-4140-BF9F-70D1E58B641E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1642;p52">
                <a:extLst>
                  <a:ext uri="{FF2B5EF4-FFF2-40B4-BE49-F238E27FC236}">
                    <a16:creationId xmlns:a16="http://schemas.microsoft.com/office/drawing/2014/main" id="{C25BD3C5-C790-4630-95DC-3986B3A00562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Google Shape;1643;p52">
                <a:extLst>
                  <a:ext uri="{FF2B5EF4-FFF2-40B4-BE49-F238E27FC236}">
                    <a16:creationId xmlns:a16="http://schemas.microsoft.com/office/drawing/2014/main" id="{8FDC05E6-8E7C-4ACB-B9DA-2736D4912259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Google Shape;1644;p52">
                <a:extLst>
                  <a:ext uri="{FF2B5EF4-FFF2-40B4-BE49-F238E27FC236}">
                    <a16:creationId xmlns:a16="http://schemas.microsoft.com/office/drawing/2014/main" id="{5D2E775C-AD6F-427E-B767-C3E58FDEB5CF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1645;p52">
                <a:extLst>
                  <a:ext uri="{FF2B5EF4-FFF2-40B4-BE49-F238E27FC236}">
                    <a16:creationId xmlns:a16="http://schemas.microsoft.com/office/drawing/2014/main" id="{926D9B5E-C6EF-4B44-BBE2-FBE96671C5DC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Google Shape;1646;p52">
                <a:extLst>
                  <a:ext uri="{FF2B5EF4-FFF2-40B4-BE49-F238E27FC236}">
                    <a16:creationId xmlns:a16="http://schemas.microsoft.com/office/drawing/2014/main" id="{6430CD6B-71E2-48BB-BC86-A424E591F68F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1647;p52">
                <a:extLst>
                  <a:ext uri="{FF2B5EF4-FFF2-40B4-BE49-F238E27FC236}">
                    <a16:creationId xmlns:a16="http://schemas.microsoft.com/office/drawing/2014/main" id="{964DCAD6-CAD9-434B-A208-FECA6C17F776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Google Shape;1648;p52">
                <a:extLst>
                  <a:ext uri="{FF2B5EF4-FFF2-40B4-BE49-F238E27FC236}">
                    <a16:creationId xmlns:a16="http://schemas.microsoft.com/office/drawing/2014/main" id="{F7E97650-CEC1-4C3A-BA8C-94FB11A26831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Google Shape;1649;p52">
                <a:extLst>
                  <a:ext uri="{FF2B5EF4-FFF2-40B4-BE49-F238E27FC236}">
                    <a16:creationId xmlns:a16="http://schemas.microsoft.com/office/drawing/2014/main" id="{0F222766-A4E5-4520-A316-7694CCB2379C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Google Shape;1650;p52">
                <a:extLst>
                  <a:ext uri="{FF2B5EF4-FFF2-40B4-BE49-F238E27FC236}">
                    <a16:creationId xmlns:a16="http://schemas.microsoft.com/office/drawing/2014/main" id="{CD83C56F-669A-4B7C-A9BE-F2C8CBF819C0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1651;p52">
                <a:extLst>
                  <a:ext uri="{FF2B5EF4-FFF2-40B4-BE49-F238E27FC236}">
                    <a16:creationId xmlns:a16="http://schemas.microsoft.com/office/drawing/2014/main" id="{2F25C82B-F27C-4769-B22D-0F9C1B67B3F0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Google Shape;1652;p52">
                <a:extLst>
                  <a:ext uri="{FF2B5EF4-FFF2-40B4-BE49-F238E27FC236}">
                    <a16:creationId xmlns:a16="http://schemas.microsoft.com/office/drawing/2014/main" id="{9F039028-884F-443D-8E7D-FA6378A1E5FC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Google Shape;1653;p52">
                <a:extLst>
                  <a:ext uri="{FF2B5EF4-FFF2-40B4-BE49-F238E27FC236}">
                    <a16:creationId xmlns:a16="http://schemas.microsoft.com/office/drawing/2014/main" id="{31ECDB28-B048-49B8-8844-FB6E07030661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Google Shape;1654;p52">
                <a:extLst>
                  <a:ext uri="{FF2B5EF4-FFF2-40B4-BE49-F238E27FC236}">
                    <a16:creationId xmlns:a16="http://schemas.microsoft.com/office/drawing/2014/main" id="{D05EF4B4-4501-4917-94B7-34352B9C2086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Google Shape;1655;p52">
                <a:extLst>
                  <a:ext uri="{FF2B5EF4-FFF2-40B4-BE49-F238E27FC236}">
                    <a16:creationId xmlns:a16="http://schemas.microsoft.com/office/drawing/2014/main" id="{6E3AB4F5-0AD6-4A60-90C9-E42B5D9BFE10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Google Shape;1656;p52">
                <a:extLst>
                  <a:ext uri="{FF2B5EF4-FFF2-40B4-BE49-F238E27FC236}">
                    <a16:creationId xmlns:a16="http://schemas.microsoft.com/office/drawing/2014/main" id="{96F4725E-CA57-4CAA-81A4-E8F45B1EAAB1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Google Shape;1657;p52">
                <a:extLst>
                  <a:ext uri="{FF2B5EF4-FFF2-40B4-BE49-F238E27FC236}">
                    <a16:creationId xmlns:a16="http://schemas.microsoft.com/office/drawing/2014/main" id="{927707A7-5DEF-4FFD-BC87-4BCB44791D3D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Google Shape;1658;p52">
                <a:extLst>
                  <a:ext uri="{FF2B5EF4-FFF2-40B4-BE49-F238E27FC236}">
                    <a16:creationId xmlns:a16="http://schemas.microsoft.com/office/drawing/2014/main" id="{5B9BA8F7-99E9-4D43-B107-40078765F8D8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Google Shape;1659;p52">
                <a:extLst>
                  <a:ext uri="{FF2B5EF4-FFF2-40B4-BE49-F238E27FC236}">
                    <a16:creationId xmlns:a16="http://schemas.microsoft.com/office/drawing/2014/main" id="{EB2F2363-AEB4-4882-ABA3-69E4F61CCE18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Google Shape;1660;p52">
                <a:extLst>
                  <a:ext uri="{FF2B5EF4-FFF2-40B4-BE49-F238E27FC236}">
                    <a16:creationId xmlns:a16="http://schemas.microsoft.com/office/drawing/2014/main" id="{92645FD4-D4A4-41EB-8011-86C18CEC4111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Google Shape;1661;p52">
                <a:extLst>
                  <a:ext uri="{FF2B5EF4-FFF2-40B4-BE49-F238E27FC236}">
                    <a16:creationId xmlns:a16="http://schemas.microsoft.com/office/drawing/2014/main" id="{B4F7EB87-0F7F-48BB-B046-779E823605C4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Google Shape;1662;p52">
                <a:extLst>
                  <a:ext uri="{FF2B5EF4-FFF2-40B4-BE49-F238E27FC236}">
                    <a16:creationId xmlns:a16="http://schemas.microsoft.com/office/drawing/2014/main" id="{81C97FEB-56DE-484F-A46A-D9319DF77E42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Google Shape;1663;p52">
                <a:extLst>
                  <a:ext uri="{FF2B5EF4-FFF2-40B4-BE49-F238E27FC236}">
                    <a16:creationId xmlns:a16="http://schemas.microsoft.com/office/drawing/2014/main" id="{EFB2EAB8-F212-4B1A-A22E-CC85B397E492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Google Shape;1664;p52">
                <a:extLst>
                  <a:ext uri="{FF2B5EF4-FFF2-40B4-BE49-F238E27FC236}">
                    <a16:creationId xmlns:a16="http://schemas.microsoft.com/office/drawing/2014/main" id="{EC2327C2-A571-4BF9-818C-EDA8D5CF914C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Google Shape;1665;p52">
                <a:extLst>
                  <a:ext uri="{FF2B5EF4-FFF2-40B4-BE49-F238E27FC236}">
                    <a16:creationId xmlns:a16="http://schemas.microsoft.com/office/drawing/2014/main" id="{E0C9C8BA-9CE5-4683-AC2D-A0DF55290D3E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Google Shape;1666;p52">
                <a:extLst>
                  <a:ext uri="{FF2B5EF4-FFF2-40B4-BE49-F238E27FC236}">
                    <a16:creationId xmlns:a16="http://schemas.microsoft.com/office/drawing/2014/main" id="{9C636B61-B62E-4D4A-9FAF-2A268D9D117E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Google Shape;1667;p52">
                <a:extLst>
                  <a:ext uri="{FF2B5EF4-FFF2-40B4-BE49-F238E27FC236}">
                    <a16:creationId xmlns:a16="http://schemas.microsoft.com/office/drawing/2014/main" id="{FCB05743-375B-4C9B-890A-10E8B6A19B5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Google Shape;1668;p52">
                <a:extLst>
                  <a:ext uri="{FF2B5EF4-FFF2-40B4-BE49-F238E27FC236}">
                    <a16:creationId xmlns:a16="http://schemas.microsoft.com/office/drawing/2014/main" id="{063B388B-7653-4697-B261-E96CC2BC3D55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Google Shape;1669;p52">
                <a:extLst>
                  <a:ext uri="{FF2B5EF4-FFF2-40B4-BE49-F238E27FC236}">
                    <a16:creationId xmlns:a16="http://schemas.microsoft.com/office/drawing/2014/main" id="{1D646141-51C9-48CC-8F0A-D60EEC119133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Google Shape;1670;p52">
                <a:extLst>
                  <a:ext uri="{FF2B5EF4-FFF2-40B4-BE49-F238E27FC236}">
                    <a16:creationId xmlns:a16="http://schemas.microsoft.com/office/drawing/2014/main" id="{506BC78C-D5B1-4B89-A9B7-CBEDB4AA11F2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Google Shape;1671;p52">
                <a:extLst>
                  <a:ext uri="{FF2B5EF4-FFF2-40B4-BE49-F238E27FC236}">
                    <a16:creationId xmlns:a16="http://schemas.microsoft.com/office/drawing/2014/main" id="{4D1A9A88-AF98-4C93-AE69-C87FFB9C74EC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Google Shape;1672;p52">
                <a:extLst>
                  <a:ext uri="{FF2B5EF4-FFF2-40B4-BE49-F238E27FC236}">
                    <a16:creationId xmlns:a16="http://schemas.microsoft.com/office/drawing/2014/main" id="{E5A4E01A-9026-46D9-AE33-1C3A5148BD18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4" name="Google Shape;969;p43">
              <a:extLst>
                <a:ext uri="{FF2B5EF4-FFF2-40B4-BE49-F238E27FC236}">
                  <a16:creationId xmlns:a16="http://schemas.microsoft.com/office/drawing/2014/main" id="{0E7E6A73-1037-43A0-A533-B65C56C7072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102" name="Google Shape;970;p43">
                <a:extLst>
                  <a:ext uri="{FF2B5EF4-FFF2-40B4-BE49-F238E27FC236}">
                    <a16:creationId xmlns:a16="http://schemas.microsoft.com/office/drawing/2014/main" id="{8104F2C3-57E7-4E2B-BF1E-07C21BF4474E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971;p43">
                <a:extLst>
                  <a:ext uri="{FF2B5EF4-FFF2-40B4-BE49-F238E27FC236}">
                    <a16:creationId xmlns:a16="http://schemas.microsoft.com/office/drawing/2014/main" id="{EAE38322-E9AF-4A87-BE6C-786BC09AA20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972;p43">
                <a:extLst>
                  <a:ext uri="{FF2B5EF4-FFF2-40B4-BE49-F238E27FC236}">
                    <a16:creationId xmlns:a16="http://schemas.microsoft.com/office/drawing/2014/main" id="{D8C531F3-EC9B-48F9-A3D4-2BBF39BF1CE7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973;p43">
                <a:extLst>
                  <a:ext uri="{FF2B5EF4-FFF2-40B4-BE49-F238E27FC236}">
                    <a16:creationId xmlns:a16="http://schemas.microsoft.com/office/drawing/2014/main" id="{AAA5F952-132A-4099-BAED-6422B8F32B34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74;p43">
                <a:extLst>
                  <a:ext uri="{FF2B5EF4-FFF2-40B4-BE49-F238E27FC236}">
                    <a16:creationId xmlns:a16="http://schemas.microsoft.com/office/drawing/2014/main" id="{EE656DEF-31D8-4999-A5A9-1237C24A71E9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975;p43">
                <a:extLst>
                  <a:ext uri="{FF2B5EF4-FFF2-40B4-BE49-F238E27FC236}">
                    <a16:creationId xmlns:a16="http://schemas.microsoft.com/office/drawing/2014/main" id="{4E473B0B-5728-4677-B268-7476D9B9A98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976;p43">
                <a:extLst>
                  <a:ext uri="{FF2B5EF4-FFF2-40B4-BE49-F238E27FC236}">
                    <a16:creationId xmlns:a16="http://schemas.microsoft.com/office/drawing/2014/main" id="{F2F95F9C-71BB-4E52-A61D-6341B6B596B8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977;p43">
                <a:extLst>
                  <a:ext uri="{FF2B5EF4-FFF2-40B4-BE49-F238E27FC236}">
                    <a16:creationId xmlns:a16="http://schemas.microsoft.com/office/drawing/2014/main" id="{6F48BA10-6720-4755-92A7-CDDA31891728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978;p43">
                <a:extLst>
                  <a:ext uri="{FF2B5EF4-FFF2-40B4-BE49-F238E27FC236}">
                    <a16:creationId xmlns:a16="http://schemas.microsoft.com/office/drawing/2014/main" id="{7F5B806F-C7EF-4684-87AC-9862EA7FCAB5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979;p43">
                <a:extLst>
                  <a:ext uri="{FF2B5EF4-FFF2-40B4-BE49-F238E27FC236}">
                    <a16:creationId xmlns:a16="http://schemas.microsoft.com/office/drawing/2014/main" id="{905E641D-A24A-4B50-AC91-2D41EF37839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980;p43">
                <a:extLst>
                  <a:ext uri="{FF2B5EF4-FFF2-40B4-BE49-F238E27FC236}">
                    <a16:creationId xmlns:a16="http://schemas.microsoft.com/office/drawing/2014/main" id="{391A471B-C94B-445E-9742-C2B96DF9DB56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981;p43">
                <a:extLst>
                  <a:ext uri="{FF2B5EF4-FFF2-40B4-BE49-F238E27FC236}">
                    <a16:creationId xmlns:a16="http://schemas.microsoft.com/office/drawing/2014/main" id="{7CCF22D8-714D-4FBB-9C2F-85810E9C6060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982;p43">
                <a:extLst>
                  <a:ext uri="{FF2B5EF4-FFF2-40B4-BE49-F238E27FC236}">
                    <a16:creationId xmlns:a16="http://schemas.microsoft.com/office/drawing/2014/main" id="{4DCC5EB4-F59A-4B02-B9E8-40F253CF2E15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983;p43">
                <a:extLst>
                  <a:ext uri="{FF2B5EF4-FFF2-40B4-BE49-F238E27FC236}">
                    <a16:creationId xmlns:a16="http://schemas.microsoft.com/office/drawing/2014/main" id="{BE61F5C1-7B52-44D7-8C14-AA786475A105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193;p45">
              <a:extLst>
                <a:ext uri="{FF2B5EF4-FFF2-40B4-BE49-F238E27FC236}">
                  <a16:creationId xmlns:a16="http://schemas.microsoft.com/office/drawing/2014/main" id="{C70443AF-E262-4766-9E5B-272E7DE07CE8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86" name="Google Shape;1194;p45">
                <a:extLst>
                  <a:ext uri="{FF2B5EF4-FFF2-40B4-BE49-F238E27FC236}">
                    <a16:creationId xmlns:a16="http://schemas.microsoft.com/office/drawing/2014/main" id="{CDD2B28F-CDC4-4A20-A24F-E02686A042C3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195;p45">
                <a:extLst>
                  <a:ext uri="{FF2B5EF4-FFF2-40B4-BE49-F238E27FC236}">
                    <a16:creationId xmlns:a16="http://schemas.microsoft.com/office/drawing/2014/main" id="{4B5818A4-C68A-437A-8D4E-89C9CD7D8DFB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196;p45">
                <a:extLst>
                  <a:ext uri="{FF2B5EF4-FFF2-40B4-BE49-F238E27FC236}">
                    <a16:creationId xmlns:a16="http://schemas.microsoft.com/office/drawing/2014/main" id="{E6C26AFB-BF62-4A96-AFD3-694DFE97CC98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197;p45">
                <a:extLst>
                  <a:ext uri="{FF2B5EF4-FFF2-40B4-BE49-F238E27FC236}">
                    <a16:creationId xmlns:a16="http://schemas.microsoft.com/office/drawing/2014/main" id="{6969F15D-A048-4959-A4B8-95E20BAC2536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198;p45">
                <a:extLst>
                  <a:ext uri="{FF2B5EF4-FFF2-40B4-BE49-F238E27FC236}">
                    <a16:creationId xmlns:a16="http://schemas.microsoft.com/office/drawing/2014/main" id="{27076966-8B51-498D-91A8-8763A6B2CBC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199;p45">
                <a:extLst>
                  <a:ext uri="{FF2B5EF4-FFF2-40B4-BE49-F238E27FC236}">
                    <a16:creationId xmlns:a16="http://schemas.microsoft.com/office/drawing/2014/main" id="{28593656-5488-4FC3-A29D-1F0365F3F91F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200;p45">
                <a:extLst>
                  <a:ext uri="{FF2B5EF4-FFF2-40B4-BE49-F238E27FC236}">
                    <a16:creationId xmlns:a16="http://schemas.microsoft.com/office/drawing/2014/main" id="{9832E2FA-19EA-44A7-BE89-1F44219A8456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201;p45">
                <a:extLst>
                  <a:ext uri="{FF2B5EF4-FFF2-40B4-BE49-F238E27FC236}">
                    <a16:creationId xmlns:a16="http://schemas.microsoft.com/office/drawing/2014/main" id="{62C8FC9A-E0A3-4783-991F-D1CC575A8910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202;p45">
                <a:extLst>
                  <a:ext uri="{FF2B5EF4-FFF2-40B4-BE49-F238E27FC236}">
                    <a16:creationId xmlns:a16="http://schemas.microsoft.com/office/drawing/2014/main" id="{43C0FF5E-2DE9-4645-B05A-646E680903E3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203;p45">
                <a:extLst>
                  <a:ext uri="{FF2B5EF4-FFF2-40B4-BE49-F238E27FC236}">
                    <a16:creationId xmlns:a16="http://schemas.microsoft.com/office/drawing/2014/main" id="{3EFDD402-A144-4CE0-B05A-FDF12D843A2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204;p45">
                <a:extLst>
                  <a:ext uri="{FF2B5EF4-FFF2-40B4-BE49-F238E27FC236}">
                    <a16:creationId xmlns:a16="http://schemas.microsoft.com/office/drawing/2014/main" id="{791C2D6B-772B-4E05-9AB7-C22602F766E1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205;p45">
                <a:extLst>
                  <a:ext uri="{FF2B5EF4-FFF2-40B4-BE49-F238E27FC236}">
                    <a16:creationId xmlns:a16="http://schemas.microsoft.com/office/drawing/2014/main" id="{B13084CF-D47E-4521-867C-44D30F93EB8A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206;p45">
                <a:extLst>
                  <a:ext uri="{FF2B5EF4-FFF2-40B4-BE49-F238E27FC236}">
                    <a16:creationId xmlns:a16="http://schemas.microsoft.com/office/drawing/2014/main" id="{DFB88249-5E27-4892-AB71-CB8F0421D97B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207;p45">
                <a:extLst>
                  <a:ext uri="{FF2B5EF4-FFF2-40B4-BE49-F238E27FC236}">
                    <a16:creationId xmlns:a16="http://schemas.microsoft.com/office/drawing/2014/main" id="{A2961D25-7B8F-448B-912A-F9EB84FF502F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208;p45">
                <a:extLst>
                  <a:ext uri="{FF2B5EF4-FFF2-40B4-BE49-F238E27FC236}">
                    <a16:creationId xmlns:a16="http://schemas.microsoft.com/office/drawing/2014/main" id="{35DE50FF-79A6-41C7-BDC1-A411724AFA90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209;p45">
                <a:extLst>
                  <a:ext uri="{FF2B5EF4-FFF2-40B4-BE49-F238E27FC236}">
                    <a16:creationId xmlns:a16="http://schemas.microsoft.com/office/drawing/2014/main" id="{E0165366-6C74-46A1-B0A8-C3DB19658D14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334;p71">
            <a:extLst>
              <a:ext uri="{FF2B5EF4-FFF2-40B4-BE49-F238E27FC236}">
                <a16:creationId xmlns:a16="http://schemas.microsoft.com/office/drawing/2014/main" id="{CDAC0747-EA1F-44AF-BA45-598A2C973B61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47256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339798" y="191970"/>
            <a:ext cx="1956870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7FEBC-7F90-45BE-BAAA-057F9577A44F}"/>
              </a:ext>
            </a:extLst>
          </p:cNvPr>
          <p:cNvGrpSpPr/>
          <p:nvPr/>
        </p:nvGrpSpPr>
        <p:grpSpPr>
          <a:xfrm>
            <a:off x="1890560" y="902326"/>
            <a:ext cx="5577161" cy="3338847"/>
            <a:chOff x="1859563" y="1291277"/>
            <a:chExt cx="5577161" cy="3338847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81022025-EA72-DAA9-BF8A-417D135EF2A9}"/>
                </a:ext>
              </a:extLst>
            </p:cNvPr>
            <p:cNvGrpSpPr/>
            <p:nvPr/>
          </p:nvGrpSpPr>
          <p:grpSpPr>
            <a:xfrm>
              <a:off x="1859563" y="3612100"/>
              <a:ext cx="2342222" cy="879436"/>
              <a:chOff x="3021808" y="4221090"/>
              <a:chExt cx="1388912" cy="11725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8FC49C-F64A-CDD3-F7BD-99A367E95BC2}"/>
                  </a:ext>
                </a:extLst>
              </p:cNvPr>
              <p:cNvSpPr txBox="1"/>
              <p:nvPr/>
            </p:nvSpPr>
            <p:spPr>
              <a:xfrm>
                <a:off x="3021808" y="4531896"/>
                <a:ext cx="1281067" cy="86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Automatically fetch data from Database once every month using Apache Airflow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F0B2DB-420D-DF72-8136-78896665242E}"/>
                  </a:ext>
                </a:extLst>
              </p:cNvPr>
              <p:cNvSpPr txBox="1"/>
              <p:nvPr/>
            </p:nvSpPr>
            <p:spPr>
              <a:xfrm>
                <a:off x="3022797" y="4221090"/>
                <a:ext cx="1387923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84FE0ACA-F0DE-1C8E-CD7E-C8ADF33C6CB1}"/>
                </a:ext>
              </a:extLst>
            </p:cNvPr>
            <p:cNvGrpSpPr/>
            <p:nvPr/>
          </p:nvGrpSpPr>
          <p:grpSpPr>
            <a:xfrm>
              <a:off x="5336881" y="3519801"/>
              <a:ext cx="2099843" cy="1110323"/>
              <a:chOff x="2973822" y="4239579"/>
              <a:chExt cx="1281272" cy="148042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5BD3B7-B7AF-393A-4D05-7068C0CC80BA}"/>
                  </a:ext>
                </a:extLst>
              </p:cNvPr>
              <p:cNvSpPr txBox="1"/>
              <p:nvPr/>
            </p:nvSpPr>
            <p:spPr>
              <a:xfrm>
                <a:off x="2973822" y="4612013"/>
                <a:ext cx="1281272" cy="110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new data automatically  goes through a cleaning process to ensure the data is always good to use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C3DB7-E939-027A-96D7-89B2DA9DFA68}"/>
                  </a:ext>
                </a:extLst>
              </p:cNvPr>
              <p:cNvSpPr txBox="1"/>
              <p:nvPr/>
            </p:nvSpPr>
            <p:spPr>
              <a:xfrm>
                <a:off x="2973822" y="4239579"/>
                <a:ext cx="1233369" cy="37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Cleaning Data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E2B56A-690A-4C29-A967-D14CD37623A4}"/>
                </a:ext>
              </a:extLst>
            </p:cNvPr>
            <p:cNvGrpSpPr/>
            <p:nvPr/>
          </p:nvGrpSpPr>
          <p:grpSpPr>
            <a:xfrm rot="20802589">
              <a:off x="2072990" y="1291277"/>
              <a:ext cx="4684968" cy="2586951"/>
              <a:chOff x="1785705" y="1957853"/>
              <a:chExt cx="4684968" cy="258695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5EE8F4-8162-1B3B-CB51-18F263C73CA6}"/>
                  </a:ext>
                </a:extLst>
              </p:cNvPr>
              <p:cNvGrpSpPr/>
              <p:nvPr/>
            </p:nvGrpSpPr>
            <p:grpSpPr>
              <a:xfrm>
                <a:off x="1785705" y="2032281"/>
                <a:ext cx="2999486" cy="1631258"/>
                <a:chOff x="3084428" y="2274836"/>
                <a:chExt cx="3999314" cy="2175010"/>
              </a:xfrm>
            </p:grpSpPr>
            <p:sp>
              <p:nvSpPr>
                <p:cNvPr id="32" name="Freeform: Shape 4">
                  <a:extLst>
                    <a:ext uri="{FF2B5EF4-FFF2-40B4-BE49-F238E27FC236}">
                      <a16:creationId xmlns:a16="http://schemas.microsoft.com/office/drawing/2014/main" id="{E657A826-1085-CC18-6B6F-0CA289E28205}"/>
                    </a:ext>
                  </a:extLst>
                </p:cNvPr>
                <p:cNvSpPr/>
                <p:nvPr/>
              </p:nvSpPr>
              <p:spPr>
                <a:xfrm rot="258179">
                  <a:off x="3084428" y="2274836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5">
                  <a:extLst>
                    <a:ext uri="{FF2B5EF4-FFF2-40B4-BE49-F238E27FC236}">
                      <a16:creationId xmlns:a16="http://schemas.microsoft.com/office/drawing/2014/main" id="{05FAF33A-EDB8-4135-618D-56311CFF671C}"/>
                    </a:ext>
                  </a:extLst>
                </p:cNvPr>
                <p:cNvSpPr/>
                <p:nvPr/>
              </p:nvSpPr>
              <p:spPr>
                <a:xfrm rot="258179">
                  <a:off x="3259310" y="2470568"/>
                  <a:ext cx="1813216" cy="181321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5D1CEA75-8BBD-8C62-7CBD-904971D62FD0}"/>
                    </a:ext>
                  </a:extLst>
                </p:cNvPr>
                <p:cNvSpPr/>
                <p:nvPr/>
              </p:nvSpPr>
              <p:spPr>
                <a:xfrm rot="258179">
                  <a:off x="6026206" y="3044368"/>
                  <a:ext cx="880263" cy="88026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5" name="Isosceles Triangle 7">
                  <a:extLst>
                    <a:ext uri="{FF2B5EF4-FFF2-40B4-BE49-F238E27FC236}">
                      <a16:creationId xmlns:a16="http://schemas.microsoft.com/office/drawing/2014/main" id="{7F3E0439-1193-1492-B593-764D4FE9F422}"/>
                    </a:ext>
                  </a:extLst>
                </p:cNvPr>
                <p:cNvSpPr/>
                <p:nvPr/>
              </p:nvSpPr>
              <p:spPr>
                <a:xfrm rot="6324401">
                  <a:off x="4391316" y="2301126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6" name="Isosceles Triangle 8">
                  <a:extLst>
                    <a:ext uri="{FF2B5EF4-FFF2-40B4-BE49-F238E27FC236}">
                      <a16:creationId xmlns:a16="http://schemas.microsoft.com/office/drawing/2014/main" id="{9795D01F-3D55-5703-DE35-B2745C346486}"/>
                    </a:ext>
                  </a:extLst>
                </p:cNvPr>
                <p:cNvSpPr/>
                <p:nvPr/>
              </p:nvSpPr>
              <p:spPr>
                <a:xfrm rot="12900138">
                  <a:off x="6790114" y="3764184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7" name="Block Arc 9">
                  <a:extLst>
                    <a:ext uri="{FF2B5EF4-FFF2-40B4-BE49-F238E27FC236}">
                      <a16:creationId xmlns:a16="http://schemas.microsoft.com/office/drawing/2014/main" id="{A72CD925-B89F-6230-C143-C87FF437D6B2}"/>
                    </a:ext>
                  </a:extLst>
                </p:cNvPr>
                <p:cNvSpPr/>
                <p:nvPr/>
              </p:nvSpPr>
              <p:spPr>
                <a:xfrm rot="1859045">
                  <a:off x="5798553" y="2849096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10">
                  <a:extLst>
                    <a:ext uri="{FF2B5EF4-FFF2-40B4-BE49-F238E27FC236}">
                      <a16:creationId xmlns:a16="http://schemas.microsoft.com/office/drawing/2014/main" id="{D9A9D612-3CA1-1AB3-1047-6343F114B083}"/>
                    </a:ext>
                  </a:extLst>
                </p:cNvPr>
                <p:cNvSpPr/>
                <p:nvPr/>
              </p:nvSpPr>
              <p:spPr>
                <a:xfrm rot="2842140">
                  <a:off x="5415236" y="2828818"/>
                  <a:ext cx="97254" cy="153035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2C937815-535B-7BA8-78D1-A0C10863A44B}"/>
                  </a:ext>
                </a:extLst>
              </p:cNvPr>
              <p:cNvGrpSpPr/>
              <p:nvPr/>
            </p:nvGrpSpPr>
            <p:grpSpPr>
              <a:xfrm>
                <a:off x="3468553" y="2813743"/>
                <a:ext cx="3002120" cy="1639240"/>
                <a:chOff x="5328226" y="3316785"/>
                <a:chExt cx="4002826" cy="2185653"/>
              </a:xfrm>
              <a:solidFill>
                <a:schemeClr val="accent4"/>
              </a:solidFill>
            </p:grpSpPr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958CD127-9CBE-0497-396B-FE46A725183F}"/>
                    </a:ext>
                  </a:extLst>
                </p:cNvPr>
                <p:cNvSpPr/>
                <p:nvPr/>
              </p:nvSpPr>
              <p:spPr>
                <a:xfrm rot="10865620">
                  <a:off x="7373603" y="3316785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13">
                  <a:extLst>
                    <a:ext uri="{FF2B5EF4-FFF2-40B4-BE49-F238E27FC236}">
                      <a16:creationId xmlns:a16="http://schemas.microsoft.com/office/drawing/2014/main" id="{CE8546CD-36B0-DCB6-7669-89DE65D5C615}"/>
                    </a:ext>
                  </a:extLst>
                </p:cNvPr>
                <p:cNvSpPr/>
                <p:nvPr/>
              </p:nvSpPr>
              <p:spPr>
                <a:xfrm rot="10865620">
                  <a:off x="7342285" y="3488624"/>
                  <a:ext cx="1813216" cy="18132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2" name="Oval 14">
                  <a:extLst>
                    <a:ext uri="{FF2B5EF4-FFF2-40B4-BE49-F238E27FC236}">
                      <a16:creationId xmlns:a16="http://schemas.microsoft.com/office/drawing/2014/main" id="{225EA5D4-CCC6-294D-AA9B-6E174904840A}"/>
                    </a:ext>
                  </a:extLst>
                </p:cNvPr>
                <p:cNvSpPr/>
                <p:nvPr/>
              </p:nvSpPr>
              <p:spPr>
                <a:xfrm rot="10865620">
                  <a:off x="5505941" y="3976732"/>
                  <a:ext cx="880263" cy="8802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3" name="Isosceles Triangle 15">
                  <a:extLst>
                    <a:ext uri="{FF2B5EF4-FFF2-40B4-BE49-F238E27FC236}">
                      <a16:creationId xmlns:a16="http://schemas.microsoft.com/office/drawing/2014/main" id="{33D13028-C241-DD7B-68B2-B80FEA4A4193}"/>
                    </a:ext>
                  </a:extLst>
                </p:cNvPr>
                <p:cNvSpPr/>
                <p:nvPr/>
              </p:nvSpPr>
              <p:spPr>
                <a:xfrm rot="16931842">
                  <a:off x="7872109" y="530957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4" name="Isosceles Triangle 16">
                  <a:extLst>
                    <a:ext uri="{FF2B5EF4-FFF2-40B4-BE49-F238E27FC236}">
                      <a16:creationId xmlns:a16="http://schemas.microsoft.com/office/drawing/2014/main" id="{F8B4E821-77E3-E4C6-7539-9E50BBB0EC1B}"/>
                    </a:ext>
                  </a:extLst>
                </p:cNvPr>
                <p:cNvSpPr/>
                <p:nvPr/>
              </p:nvSpPr>
              <p:spPr>
                <a:xfrm rot="1907579">
                  <a:off x="5395166" y="398310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5" name="Block Arc 17">
                  <a:extLst>
                    <a:ext uri="{FF2B5EF4-FFF2-40B4-BE49-F238E27FC236}">
                      <a16:creationId xmlns:a16="http://schemas.microsoft.com/office/drawing/2014/main" id="{D66EE5B0-DC6C-B915-7368-5BD999ABC257}"/>
                    </a:ext>
                  </a:extLst>
                </p:cNvPr>
                <p:cNvSpPr/>
                <p:nvPr/>
              </p:nvSpPr>
              <p:spPr>
                <a:xfrm rot="12466486">
                  <a:off x="5328226" y="3765679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18">
                  <a:extLst>
                    <a:ext uri="{FF2B5EF4-FFF2-40B4-BE49-F238E27FC236}">
                      <a16:creationId xmlns:a16="http://schemas.microsoft.com/office/drawing/2014/main" id="{29AC6A6B-B53C-1EFA-2896-9A100847CE57}"/>
                    </a:ext>
                  </a:extLst>
                </p:cNvPr>
                <p:cNvSpPr/>
                <p:nvPr/>
              </p:nvSpPr>
              <p:spPr>
                <a:xfrm rot="13449581">
                  <a:off x="6892218" y="3486235"/>
                  <a:ext cx="97254" cy="15303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491F7582-342F-41ED-B871-F152E729F77B}"/>
                  </a:ext>
                </a:extLst>
              </p:cNvPr>
              <p:cNvSpPr/>
              <p:nvPr/>
            </p:nvSpPr>
            <p:spPr>
              <a:xfrm rot="258179">
                <a:off x="2726498" y="1957853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C325F8E8-D95C-4F72-BAC6-B3532E74D847}"/>
                  </a:ext>
                </a:extLst>
              </p:cNvPr>
              <p:cNvSpPr/>
              <p:nvPr/>
            </p:nvSpPr>
            <p:spPr>
              <a:xfrm rot="258179">
                <a:off x="5361370" y="4300257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0F83F31E-6DDD-422D-A8C9-0A09ED1E3836}"/>
                  </a:ext>
                </a:extLst>
              </p:cNvPr>
              <p:cNvSpPr/>
              <p:nvPr/>
            </p:nvSpPr>
            <p:spPr>
              <a:xfrm rot="258179">
                <a:off x="3436671" y="3254380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4F3816-EB7A-4F75-B6E1-F4A6627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687" y="2159822"/>
              <a:ext cx="818017" cy="818017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D467B8-DE10-4B77-AE30-961EAD61B520}"/>
                </a:ext>
              </a:extLst>
            </p:cNvPr>
            <p:cNvSpPr txBox="1"/>
            <p:nvPr/>
          </p:nvSpPr>
          <p:spPr>
            <a:xfrm>
              <a:off x="4374011" y="1945121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1D51C3-760A-40F6-931D-BD15C4B11D5F}"/>
                </a:ext>
              </a:extLst>
            </p:cNvPr>
            <p:cNvSpPr txBox="1"/>
            <p:nvPr/>
          </p:nvSpPr>
          <p:spPr>
            <a:xfrm>
              <a:off x="4171484" y="2737886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9A4AEC8-835A-48F4-AE20-A7EE73D4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515" y="2100109"/>
              <a:ext cx="943282" cy="94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233118" y="1673305"/>
            <a:ext cx="56344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 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2" y="2365891"/>
            <a:ext cx="6726265" cy="144834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153243" y="94002"/>
            <a:ext cx="2582208" cy="103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4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221447" y="4099535"/>
            <a:ext cx="3027890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5163 no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1869 churn (Female 939, Male 930) 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1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/>
          </p:nvPr>
        </p:nvGraphicFramePr>
        <p:xfrm>
          <a:off x="-711609" y="967799"/>
          <a:ext cx="4833494" cy="313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B0C4D2-BF32-4AFF-8AE6-26469FD9B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196868"/>
              </p:ext>
            </p:extLst>
          </p:nvPr>
        </p:nvGraphicFramePr>
        <p:xfrm>
          <a:off x="2068382" y="233482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3E1BA84-A9D8-4C04-9B06-8B51DB044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754339"/>
              </p:ext>
            </p:extLst>
          </p:nvPr>
        </p:nvGraphicFramePr>
        <p:xfrm>
          <a:off x="2068382" y="1762311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2EF6241-EFD6-44EB-8A07-987CBA105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746901"/>
              </p:ext>
            </p:extLst>
          </p:nvPr>
        </p:nvGraphicFramePr>
        <p:xfrm>
          <a:off x="2068382" y="3312684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D164848-A617-4041-A30D-B728DE296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124298"/>
              </p:ext>
            </p:extLst>
          </p:nvPr>
        </p:nvGraphicFramePr>
        <p:xfrm>
          <a:off x="5218720" y="624876"/>
          <a:ext cx="4264251" cy="4188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Google Shape;283;p66">
            <a:extLst>
              <a:ext uri="{FF2B5EF4-FFF2-40B4-BE49-F238E27FC236}">
                <a16:creationId xmlns:a16="http://schemas.microsoft.com/office/drawing/2014/main" id="{53861DA3-8646-41CF-8072-737DFA30B07E}"/>
              </a:ext>
            </a:extLst>
          </p:cNvPr>
          <p:cNvSpPr txBox="1">
            <a:spLocks/>
          </p:cNvSpPr>
          <p:nvPr/>
        </p:nvSpPr>
        <p:spPr>
          <a:xfrm>
            <a:off x="8644467" y="4656667"/>
            <a:ext cx="555595" cy="52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400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303371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587521" y="334288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902336" y="2654884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b="1" dirty="0">
                <a:solidFill>
                  <a:srgbClr val="FF0000"/>
                </a:solidFill>
              </a:rPr>
              <a:t>$139.130,85</a:t>
            </a:r>
          </a:p>
        </p:txBody>
      </p:sp>
      <p:sp>
        <p:nvSpPr>
          <p:cNvPr id="71" name="Google Shape;284;p66">
            <a:extLst>
              <a:ext uri="{FF2B5EF4-FFF2-40B4-BE49-F238E27FC236}">
                <a16:creationId xmlns:a16="http://schemas.microsoft.com/office/drawing/2014/main" id="{D797B694-8B34-43FD-B38D-05FB73B1C871}"/>
              </a:ext>
            </a:extLst>
          </p:cNvPr>
          <p:cNvSpPr txBox="1"/>
          <p:nvPr/>
        </p:nvSpPr>
        <p:spPr>
          <a:xfrm>
            <a:off x="1495429" y="1297119"/>
            <a:ext cx="4435673" cy="89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500"/>
            </a:pP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1869</a:t>
            </a:r>
            <a:r>
              <a:rPr lang="en" sz="2000" dirty="0"/>
              <a:t> 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 </a:t>
            </a:r>
            <a:r>
              <a:rPr lang="en-ID" sz="18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from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5163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AECE14-7260-4B30-A0C4-F18F703AE074}"/>
              </a:ext>
            </a:extLst>
          </p:cNvPr>
          <p:cNvSpPr txBox="1"/>
          <p:nvPr/>
        </p:nvSpPr>
        <p:spPr>
          <a:xfrm flipH="1">
            <a:off x="2452940" y="2047145"/>
            <a:ext cx="166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26,57%</a:t>
            </a:r>
          </a:p>
        </p:txBody>
      </p:sp>
      <p:sp>
        <p:nvSpPr>
          <p:cNvPr id="73" name="Google Shape;284;p66">
            <a:extLst>
              <a:ext uri="{FF2B5EF4-FFF2-40B4-BE49-F238E27FC236}">
                <a16:creationId xmlns:a16="http://schemas.microsoft.com/office/drawing/2014/main" id="{90EBFF11-A882-43F9-94CF-BB72BB8E2993}"/>
              </a:ext>
            </a:extLst>
          </p:cNvPr>
          <p:cNvSpPr txBox="1"/>
          <p:nvPr/>
        </p:nvSpPr>
        <p:spPr>
          <a:xfrm>
            <a:off x="4016602" y="217286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</a:t>
            </a:r>
            <a:r>
              <a:rPr lang="en-ID" sz="15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rate</a:t>
            </a:r>
            <a:endParaRPr lang="en-ID"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354919" y="2774729"/>
            <a:ext cx="2393874" cy="156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(14,70%)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78968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22787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6010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1095</Words>
  <Application>Microsoft Office PowerPoint</Application>
  <PresentationFormat>On-screen Show (16:9)</PresentationFormat>
  <Paragraphs>293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gg sans</vt:lpstr>
      <vt:lpstr>Work Sans Medium</vt:lpstr>
      <vt:lpstr>Avenir</vt:lpstr>
      <vt:lpstr>Work Sans</vt:lpstr>
      <vt:lpstr>Inter</vt:lpstr>
      <vt:lpstr>Arial</vt:lpstr>
      <vt:lpstr>Work Sans ExtraBold</vt:lpstr>
      <vt:lpstr>Work Sans SemiBold</vt:lpstr>
      <vt:lpstr>Inter Medium</vt:lpstr>
      <vt:lpstr>Simple Light</vt:lpstr>
      <vt:lpstr>Simple Light</vt:lpstr>
      <vt:lpstr>Simple Light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</cp:lastModifiedBy>
  <cp:revision>87</cp:revision>
  <dcterms:modified xsi:type="dcterms:W3CDTF">2023-11-21T14:42:19Z</dcterms:modified>
</cp:coreProperties>
</file>